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7" r:id="rId3"/>
    <p:sldId id="259" r:id="rId4"/>
    <p:sldId id="261" r:id="rId5"/>
    <p:sldId id="282" r:id="rId6"/>
    <p:sldId id="300" r:id="rId7"/>
    <p:sldId id="301" r:id="rId8"/>
    <p:sldId id="302" r:id="rId9"/>
    <p:sldId id="303" r:id="rId10"/>
    <p:sldId id="299" r:id="rId11"/>
    <p:sldId id="285" r:id="rId12"/>
    <p:sldId id="305" r:id="rId13"/>
    <p:sldId id="306" r:id="rId14"/>
    <p:sldId id="286" r:id="rId15"/>
    <p:sldId id="269" r:id="rId16"/>
    <p:sldId id="292" r:id="rId17"/>
    <p:sldId id="293" r:id="rId18"/>
    <p:sldId id="287" r:id="rId19"/>
    <p:sldId id="268" r:id="rId20"/>
    <p:sldId id="262" r:id="rId21"/>
    <p:sldId id="281" r:id="rId22"/>
    <p:sldId id="267" r:id="rId23"/>
    <p:sldId id="265" r:id="rId24"/>
    <p:sldId id="294" r:id="rId25"/>
    <p:sldId id="271" r:id="rId2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8F8F8"/>
    <a:srgbClr val="F1F1F1"/>
    <a:srgbClr val="8A1538"/>
    <a:srgbClr val="DEE6F3"/>
    <a:srgbClr val="4F4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/>
    <p:restoredTop sz="85352"/>
  </p:normalViewPr>
  <p:slideViewPr>
    <p:cSldViewPr snapToGrid="0" snapToObjects="1">
      <p:cViewPr varScale="1">
        <p:scale>
          <a:sx n="139" d="100"/>
          <a:sy n="139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crbm.chu-rouen.fr/querybuilder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scholar.google.fr/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doccismef.chu-rouen.fr/dc/" TargetMode="External"/><Relationship Id="rId1" Type="http://schemas.openxmlformats.org/officeDocument/2006/relationships/hyperlink" Target="https://www.lissa.fr/dc/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sudoc.abes.fr/cbs/xslt/?COOKIE=U10178,Klecteurweb,D2.1,E3e21743b-1fb,I250,B341720009+,SY,QDEF,A%5C9008+1,,J,H2-26,,29,,34,,39,,44,,49-50,,53-78,,80-87,NLECTEUR+PSI,R81.67.145.44,FN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crbm.chu-rouen.fr/querybuilder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doc.abes.fr/cbs/xslt/?COOKIE=U10178,Klecteurweb,D2.1,E3e21743b-1fb,I250,B341720009+,SY,QDEF,A%5C9008+1,,J,H2-26,,29,,34,,39,,44,,49-50,,53-78,,80-87,NLECTEUR+PSI,R81.67.145.44,FN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s://www.lissa.fr/dc/" TargetMode="External"/><Relationship Id="rId1" Type="http://schemas.openxmlformats.org/officeDocument/2006/relationships/image" Target="../media/image34.png"/><Relationship Id="rId6" Type="http://schemas.openxmlformats.org/officeDocument/2006/relationships/hyperlink" Target="https://scholar.google.fr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doccismef.chu-rouen.fr/dc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64097-EA4B-44E4-95E6-9AB65B901894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fr-FR"/>
        </a:p>
      </dgm:t>
    </dgm:pt>
    <dgm:pt modelId="{1C9EDA93-3328-42BB-9B76-A7126677A2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i="0" u="sng" dirty="0"/>
            <a:t>Découvrir </a:t>
          </a:r>
        </a:p>
        <a:p>
          <a:pPr>
            <a:lnSpc>
              <a:spcPct val="100000"/>
            </a:lnSpc>
            <a:defRPr cap="all"/>
          </a:pPr>
          <a:r>
            <a:rPr lang="fr-FR" sz="1600" b="0" i="0" dirty="0"/>
            <a:t>les différents sites </a:t>
          </a:r>
        </a:p>
        <a:p>
          <a:pPr>
            <a:lnSpc>
              <a:spcPct val="100000"/>
            </a:lnSpc>
            <a:defRPr cap="all"/>
          </a:pPr>
          <a:r>
            <a:rPr lang="fr-FR" sz="1600" b="0" i="0" dirty="0"/>
            <a:t>bases de données utiles</a:t>
          </a:r>
        </a:p>
        <a:p>
          <a:pPr>
            <a:lnSpc>
              <a:spcPct val="100000"/>
            </a:lnSpc>
            <a:defRPr cap="all"/>
          </a:pPr>
          <a:endParaRPr lang="fr-FR" sz="1600" b="0" i="0" dirty="0"/>
        </a:p>
        <a:p>
          <a:pPr>
            <a:lnSpc>
              <a:spcPct val="100000"/>
            </a:lnSpc>
            <a:defRPr cap="all"/>
          </a:pPr>
          <a:r>
            <a:rPr lang="fr-FR" sz="1600" b="0" i="1" dirty="0"/>
            <a:t> en fonction de la question</a:t>
          </a:r>
          <a:endParaRPr lang="fr-FR" sz="1600" i="1" dirty="0"/>
        </a:p>
      </dgm:t>
    </dgm:pt>
    <dgm:pt modelId="{9FEC4CF1-0896-4AD0-A134-B75989DA3487}" type="parTrans" cxnId="{20D2D0EF-22B4-4E67-BE50-F3DFD648FA9F}">
      <dgm:prSet/>
      <dgm:spPr/>
      <dgm:t>
        <a:bodyPr/>
        <a:lstStyle/>
        <a:p>
          <a:endParaRPr lang="fr-FR" sz="1400"/>
        </a:p>
      </dgm:t>
    </dgm:pt>
    <dgm:pt modelId="{A3B6261C-9905-4A29-A729-D16772D1C234}" type="sibTrans" cxnId="{20D2D0EF-22B4-4E67-BE50-F3DFD648FA9F}">
      <dgm:prSet/>
      <dgm:spPr/>
      <dgm:t>
        <a:bodyPr/>
        <a:lstStyle/>
        <a:p>
          <a:endParaRPr lang="fr-FR"/>
        </a:p>
      </dgm:t>
    </dgm:pt>
    <dgm:pt modelId="{43908B02-067D-4839-B829-07D904418E7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i="0" u="sng" dirty="0"/>
            <a:t>Connaître</a:t>
          </a:r>
          <a:r>
            <a:rPr lang="fr-FR" sz="1600" b="0" i="0" dirty="0"/>
            <a:t> </a:t>
          </a:r>
        </a:p>
        <a:p>
          <a:pPr>
            <a:lnSpc>
              <a:spcPct val="100000"/>
            </a:lnSpc>
            <a:defRPr cap="all"/>
          </a:pPr>
          <a:r>
            <a:rPr lang="fr-FR" sz="1600" b="0" i="0" dirty="0"/>
            <a:t>les moyens d’accéder aux articles</a:t>
          </a:r>
          <a:endParaRPr lang="fr-FR" sz="1600" dirty="0"/>
        </a:p>
      </dgm:t>
    </dgm:pt>
    <dgm:pt modelId="{85A89895-613A-4669-9262-1B7F7FAC3FFC}" type="parTrans" cxnId="{7C06516E-8A02-4B84-B1FF-BDC4A66F44CB}">
      <dgm:prSet/>
      <dgm:spPr/>
      <dgm:t>
        <a:bodyPr/>
        <a:lstStyle/>
        <a:p>
          <a:endParaRPr lang="fr-FR" sz="1400"/>
        </a:p>
      </dgm:t>
    </dgm:pt>
    <dgm:pt modelId="{34FFD0EF-42D4-446A-99A2-B43E96B40056}" type="sibTrans" cxnId="{7C06516E-8A02-4B84-B1FF-BDC4A66F44CB}">
      <dgm:prSet/>
      <dgm:spPr/>
      <dgm:t>
        <a:bodyPr/>
        <a:lstStyle/>
        <a:p>
          <a:endParaRPr lang="fr-FR"/>
        </a:p>
      </dgm:t>
    </dgm:pt>
    <dgm:pt modelId="{88BB4A35-C873-44C4-B197-7DEF53DE6B2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600" b="1" i="0" u="sng" dirty="0"/>
            <a:t>Savoir</a:t>
          </a:r>
          <a:r>
            <a:rPr lang="fr-FR" sz="1600" b="0" i="0" dirty="0"/>
            <a:t> </a:t>
          </a:r>
        </a:p>
        <a:p>
          <a:pPr>
            <a:lnSpc>
              <a:spcPct val="100000"/>
            </a:lnSpc>
            <a:defRPr cap="all"/>
          </a:pPr>
          <a:r>
            <a:rPr lang="fr-FR" sz="1600" b="0" i="0" dirty="0"/>
            <a:t>rédiger une réponse à sa question dans la pratique quotidienne</a:t>
          </a:r>
          <a:endParaRPr lang="fr-FR" sz="1600" dirty="0"/>
        </a:p>
      </dgm:t>
    </dgm:pt>
    <dgm:pt modelId="{0DA8E1BC-BA1A-4472-9566-6370C336DEA0}" type="parTrans" cxnId="{FE3F476B-22E7-4C96-816B-68DE67A4A412}">
      <dgm:prSet/>
      <dgm:spPr/>
      <dgm:t>
        <a:bodyPr/>
        <a:lstStyle/>
        <a:p>
          <a:endParaRPr lang="fr-FR" sz="1400"/>
        </a:p>
      </dgm:t>
    </dgm:pt>
    <dgm:pt modelId="{E153C170-B21F-42C5-BA38-AD20B1991C30}" type="sibTrans" cxnId="{FE3F476B-22E7-4C96-816B-68DE67A4A412}">
      <dgm:prSet/>
      <dgm:spPr/>
      <dgm:t>
        <a:bodyPr/>
        <a:lstStyle/>
        <a:p>
          <a:endParaRPr lang="fr-FR"/>
        </a:p>
      </dgm:t>
    </dgm:pt>
    <dgm:pt modelId="{B6FDC89F-B209-48B0-9337-280E0C6D93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800" b="1" i="0" u="sng" dirty="0"/>
            <a:t>Savoir</a:t>
          </a:r>
        </a:p>
        <a:p>
          <a:pPr>
            <a:lnSpc>
              <a:spcPct val="100000"/>
            </a:lnSpc>
            <a:defRPr cap="all"/>
          </a:pPr>
          <a:r>
            <a:rPr lang="fr-FR" sz="1800" b="0" i="0" dirty="0"/>
            <a:t> citer ses sources</a:t>
          </a:r>
          <a:endParaRPr lang="fr-FR" sz="1800" dirty="0"/>
        </a:p>
      </dgm:t>
    </dgm:pt>
    <dgm:pt modelId="{DC2DEFF9-5617-46E1-85FC-1FC8DEB8C216}" type="parTrans" cxnId="{11826143-DB06-47D2-B696-AF80E067365F}">
      <dgm:prSet/>
      <dgm:spPr/>
      <dgm:t>
        <a:bodyPr/>
        <a:lstStyle/>
        <a:p>
          <a:endParaRPr lang="fr-FR" sz="1400"/>
        </a:p>
      </dgm:t>
    </dgm:pt>
    <dgm:pt modelId="{DBF93305-96FE-4C3F-9C48-C02D796D9430}" type="sibTrans" cxnId="{11826143-DB06-47D2-B696-AF80E067365F}">
      <dgm:prSet/>
      <dgm:spPr/>
      <dgm:t>
        <a:bodyPr/>
        <a:lstStyle/>
        <a:p>
          <a:endParaRPr lang="fr-FR"/>
        </a:p>
      </dgm:t>
    </dgm:pt>
    <dgm:pt modelId="{FB5722C6-C346-4596-AB85-FF39A611AF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800" b="1" i="0" u="sng" dirty="0"/>
            <a:t>Connaître</a:t>
          </a:r>
        </a:p>
        <a:p>
          <a:pPr>
            <a:lnSpc>
              <a:spcPct val="100000"/>
            </a:lnSpc>
            <a:defRPr cap="all"/>
          </a:pPr>
          <a:r>
            <a:rPr lang="fr-FR" sz="1800" b="0" i="0" dirty="0"/>
            <a:t>les formations offertes par les </a:t>
          </a:r>
          <a:r>
            <a:rPr lang="fr-FR" sz="1800" b="0" i="0" dirty="0" err="1"/>
            <a:t>bibliotheques</a:t>
          </a:r>
          <a:endParaRPr lang="fr-FR" sz="1800" dirty="0"/>
        </a:p>
      </dgm:t>
    </dgm:pt>
    <dgm:pt modelId="{357EBC42-9964-403C-AC8C-A7537D8EEEE8}" type="parTrans" cxnId="{ECE28792-2DE9-4495-8A4C-B84E9E1CC129}">
      <dgm:prSet/>
      <dgm:spPr/>
      <dgm:t>
        <a:bodyPr/>
        <a:lstStyle/>
        <a:p>
          <a:endParaRPr lang="fr-FR" sz="1400"/>
        </a:p>
      </dgm:t>
    </dgm:pt>
    <dgm:pt modelId="{CE70B6DB-465B-4E6B-A7B0-F03CB9313C6A}" type="sibTrans" cxnId="{ECE28792-2DE9-4495-8A4C-B84E9E1CC129}">
      <dgm:prSet/>
      <dgm:spPr/>
      <dgm:t>
        <a:bodyPr/>
        <a:lstStyle/>
        <a:p>
          <a:endParaRPr lang="fr-FR"/>
        </a:p>
      </dgm:t>
    </dgm:pt>
    <dgm:pt modelId="{A87B01DE-D699-4750-B67D-81AFF202F398}" type="pres">
      <dgm:prSet presAssocID="{94064097-EA4B-44E4-95E6-9AB65B901894}" presName="root" presStyleCnt="0">
        <dgm:presLayoutVars>
          <dgm:dir/>
          <dgm:resizeHandles val="exact"/>
        </dgm:presLayoutVars>
      </dgm:prSet>
      <dgm:spPr/>
    </dgm:pt>
    <dgm:pt modelId="{C227C080-C2B7-4D95-9E8C-828200455E32}" type="pres">
      <dgm:prSet presAssocID="{1C9EDA93-3328-42BB-9B76-A7126677A2C4}" presName="compNode" presStyleCnt="0"/>
      <dgm:spPr/>
    </dgm:pt>
    <dgm:pt modelId="{69844640-29FF-42EE-82CD-0A499BB0167C}" type="pres">
      <dgm:prSet presAssocID="{1C9EDA93-3328-42BB-9B76-A7126677A2C4}" presName="iconBgRect" presStyleLbl="bgShp" presStyleIdx="0" presStyleCnt="5"/>
      <dgm:spPr/>
    </dgm:pt>
    <dgm:pt modelId="{A7CD3565-9A18-48A5-8BB8-E29E46EDD274}" type="pres">
      <dgm:prSet presAssocID="{1C9EDA93-3328-42BB-9B76-A7126677A2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067B980-77ED-4ABA-A7F9-555E2D44452D}" type="pres">
      <dgm:prSet presAssocID="{1C9EDA93-3328-42BB-9B76-A7126677A2C4}" presName="spaceRect" presStyleCnt="0"/>
      <dgm:spPr/>
    </dgm:pt>
    <dgm:pt modelId="{39566DF7-D862-4130-A764-20ECDFBA6E8E}" type="pres">
      <dgm:prSet presAssocID="{1C9EDA93-3328-42BB-9B76-A7126677A2C4}" presName="textRect" presStyleLbl="revTx" presStyleIdx="0" presStyleCnt="5">
        <dgm:presLayoutVars>
          <dgm:chMax val="1"/>
          <dgm:chPref val="1"/>
        </dgm:presLayoutVars>
      </dgm:prSet>
      <dgm:spPr/>
    </dgm:pt>
    <dgm:pt modelId="{38B4B107-F469-4C16-A5B3-A2414B96488F}" type="pres">
      <dgm:prSet presAssocID="{A3B6261C-9905-4A29-A729-D16772D1C234}" presName="sibTrans" presStyleCnt="0"/>
      <dgm:spPr/>
    </dgm:pt>
    <dgm:pt modelId="{FD14A446-1024-4810-97B6-EFDB9DCC9A4A}" type="pres">
      <dgm:prSet presAssocID="{43908B02-067D-4839-B829-07D904418E7C}" presName="compNode" presStyleCnt="0"/>
      <dgm:spPr/>
    </dgm:pt>
    <dgm:pt modelId="{FD4FA041-961F-4771-86E9-640BC66BCC97}" type="pres">
      <dgm:prSet presAssocID="{43908B02-067D-4839-B829-07D904418E7C}" presName="iconBgRect" presStyleLbl="bgShp" presStyleIdx="1" presStyleCnt="5"/>
      <dgm:spPr/>
    </dgm:pt>
    <dgm:pt modelId="{0CD548B2-144C-41A3-873F-06B2503663AD}" type="pres">
      <dgm:prSet presAssocID="{43908B02-067D-4839-B829-07D904418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urnal"/>
        </a:ext>
      </dgm:extLst>
    </dgm:pt>
    <dgm:pt modelId="{C18F79FA-CD68-4239-881B-36BC385AC098}" type="pres">
      <dgm:prSet presAssocID="{43908B02-067D-4839-B829-07D904418E7C}" presName="spaceRect" presStyleCnt="0"/>
      <dgm:spPr/>
    </dgm:pt>
    <dgm:pt modelId="{38EDCC92-D6B3-4CEA-B3A7-BF8A478CB249}" type="pres">
      <dgm:prSet presAssocID="{43908B02-067D-4839-B829-07D904418E7C}" presName="textRect" presStyleLbl="revTx" presStyleIdx="1" presStyleCnt="5">
        <dgm:presLayoutVars>
          <dgm:chMax val="1"/>
          <dgm:chPref val="1"/>
        </dgm:presLayoutVars>
      </dgm:prSet>
      <dgm:spPr/>
    </dgm:pt>
    <dgm:pt modelId="{CDF789ED-7D5F-4670-AF47-FB6237391692}" type="pres">
      <dgm:prSet presAssocID="{34FFD0EF-42D4-446A-99A2-B43E96B40056}" presName="sibTrans" presStyleCnt="0"/>
      <dgm:spPr/>
    </dgm:pt>
    <dgm:pt modelId="{02EA0950-DF14-44FB-9B6C-AB394EF7022C}" type="pres">
      <dgm:prSet presAssocID="{88BB4A35-C873-44C4-B197-7DEF53DE6B22}" presName="compNode" presStyleCnt="0"/>
      <dgm:spPr/>
    </dgm:pt>
    <dgm:pt modelId="{E18ACBB6-717C-4C71-9ECE-7EF0093FFF49}" type="pres">
      <dgm:prSet presAssocID="{88BB4A35-C873-44C4-B197-7DEF53DE6B22}" presName="iconBgRect" presStyleLbl="bgShp" presStyleIdx="2" presStyleCnt="5"/>
      <dgm:spPr/>
    </dgm:pt>
    <dgm:pt modelId="{150F60B5-D318-4DDA-9DA8-A018E1A64704}" type="pres">
      <dgm:prSet presAssocID="{88BB4A35-C873-44C4-B197-7DEF53DE6B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9D1F54A-7494-4A5B-9D75-EFB7F03E3F4E}" type="pres">
      <dgm:prSet presAssocID="{88BB4A35-C873-44C4-B197-7DEF53DE6B22}" presName="spaceRect" presStyleCnt="0"/>
      <dgm:spPr/>
    </dgm:pt>
    <dgm:pt modelId="{340EE171-93C4-44A6-A2BF-32CC4DFFE4BE}" type="pres">
      <dgm:prSet presAssocID="{88BB4A35-C873-44C4-B197-7DEF53DE6B22}" presName="textRect" presStyleLbl="revTx" presStyleIdx="2" presStyleCnt="5" custLinFactNeighborX="-968" custLinFactNeighborY="-2813">
        <dgm:presLayoutVars>
          <dgm:chMax val="1"/>
          <dgm:chPref val="1"/>
        </dgm:presLayoutVars>
      </dgm:prSet>
      <dgm:spPr/>
    </dgm:pt>
    <dgm:pt modelId="{EC4A883B-E659-4BE3-AECF-A676C09AAAA7}" type="pres">
      <dgm:prSet presAssocID="{E153C170-B21F-42C5-BA38-AD20B1991C30}" presName="sibTrans" presStyleCnt="0"/>
      <dgm:spPr/>
    </dgm:pt>
    <dgm:pt modelId="{33B318A1-39D5-44B6-84A6-60574D1E81CE}" type="pres">
      <dgm:prSet presAssocID="{B6FDC89F-B209-48B0-9337-280E0C6D9374}" presName="compNode" presStyleCnt="0"/>
      <dgm:spPr/>
    </dgm:pt>
    <dgm:pt modelId="{E654AEEA-6C85-4ABF-8F10-995B6F5904BB}" type="pres">
      <dgm:prSet presAssocID="{B6FDC89F-B209-48B0-9337-280E0C6D9374}" presName="iconBgRect" presStyleLbl="bgShp" presStyleIdx="3" presStyleCnt="5"/>
      <dgm:spPr/>
    </dgm:pt>
    <dgm:pt modelId="{4FC271DB-49AC-4122-96EB-774794FDA32A}" type="pres">
      <dgm:prSet presAssocID="{B6FDC89F-B209-48B0-9337-280E0C6D93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0EBF5540-2579-44A9-9A01-D9EA77715443}" type="pres">
      <dgm:prSet presAssocID="{B6FDC89F-B209-48B0-9337-280E0C6D9374}" presName="spaceRect" presStyleCnt="0"/>
      <dgm:spPr/>
    </dgm:pt>
    <dgm:pt modelId="{F74091AD-7534-45F3-8D2B-9B3602625B5E}" type="pres">
      <dgm:prSet presAssocID="{B6FDC89F-B209-48B0-9337-280E0C6D9374}" presName="textRect" presStyleLbl="revTx" presStyleIdx="3" presStyleCnt="5">
        <dgm:presLayoutVars>
          <dgm:chMax val="1"/>
          <dgm:chPref val="1"/>
        </dgm:presLayoutVars>
      </dgm:prSet>
      <dgm:spPr/>
    </dgm:pt>
    <dgm:pt modelId="{E0BCF7A1-7704-4E6C-83D8-016FE1D08F6B}" type="pres">
      <dgm:prSet presAssocID="{DBF93305-96FE-4C3F-9C48-C02D796D9430}" presName="sibTrans" presStyleCnt="0"/>
      <dgm:spPr/>
    </dgm:pt>
    <dgm:pt modelId="{D154805A-BA6E-46B2-B3C5-07129315B62D}" type="pres">
      <dgm:prSet presAssocID="{FB5722C6-C346-4596-AB85-FF39A611AFD6}" presName="compNode" presStyleCnt="0"/>
      <dgm:spPr/>
    </dgm:pt>
    <dgm:pt modelId="{5F7F116F-9A3B-4284-859D-AA41D08642FA}" type="pres">
      <dgm:prSet presAssocID="{FB5722C6-C346-4596-AB85-FF39A611AFD6}" presName="iconBgRect" presStyleLbl="bgShp" presStyleIdx="4" presStyleCnt="5"/>
      <dgm:spPr/>
    </dgm:pt>
    <dgm:pt modelId="{4E639F9B-3372-43D9-8956-451521F757B8}" type="pres">
      <dgm:prSet presAssocID="{FB5722C6-C346-4596-AB85-FF39A611AFD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 sur une étagère"/>
        </a:ext>
      </dgm:extLst>
    </dgm:pt>
    <dgm:pt modelId="{A764B567-CEAB-4DE5-86E3-E56CDCB89701}" type="pres">
      <dgm:prSet presAssocID="{FB5722C6-C346-4596-AB85-FF39A611AFD6}" presName="spaceRect" presStyleCnt="0"/>
      <dgm:spPr/>
    </dgm:pt>
    <dgm:pt modelId="{BE6F32EA-3CDC-49E4-B0C3-02920A5D143A}" type="pres">
      <dgm:prSet presAssocID="{FB5722C6-C346-4596-AB85-FF39A611AFD6}" presName="textRect" presStyleLbl="revTx" presStyleIdx="4" presStyleCnt="5" custScaleX="128912" custScaleY="104368">
        <dgm:presLayoutVars>
          <dgm:chMax val="1"/>
          <dgm:chPref val="1"/>
        </dgm:presLayoutVars>
      </dgm:prSet>
      <dgm:spPr/>
    </dgm:pt>
  </dgm:ptLst>
  <dgm:cxnLst>
    <dgm:cxn modelId="{0C37FB14-356B-4B66-861B-40595783488B}" type="presOf" srcId="{1C9EDA93-3328-42BB-9B76-A7126677A2C4}" destId="{39566DF7-D862-4130-A764-20ECDFBA6E8E}" srcOrd="0" destOrd="0" presId="urn:microsoft.com/office/officeart/2018/5/layout/IconCircleLabelList#1"/>
    <dgm:cxn modelId="{2D330216-F5C0-4C97-B2FD-486F4744315D}" type="presOf" srcId="{88BB4A35-C873-44C4-B197-7DEF53DE6B22}" destId="{340EE171-93C4-44A6-A2BF-32CC4DFFE4BE}" srcOrd="0" destOrd="0" presId="urn:microsoft.com/office/officeart/2018/5/layout/IconCircleLabelList#1"/>
    <dgm:cxn modelId="{5778DC27-5778-455C-A6AE-69379E64CD63}" type="presOf" srcId="{B6FDC89F-B209-48B0-9337-280E0C6D9374}" destId="{F74091AD-7534-45F3-8D2B-9B3602625B5E}" srcOrd="0" destOrd="0" presId="urn:microsoft.com/office/officeart/2018/5/layout/IconCircleLabelList#1"/>
    <dgm:cxn modelId="{73E9783C-F07B-4CB0-9EE5-061FDF4E76D8}" type="presOf" srcId="{43908B02-067D-4839-B829-07D904418E7C}" destId="{38EDCC92-D6B3-4CEA-B3A7-BF8A478CB249}" srcOrd="0" destOrd="0" presId="urn:microsoft.com/office/officeart/2018/5/layout/IconCircleLabelList#1"/>
    <dgm:cxn modelId="{0406EB41-7C7C-4FC7-AAC3-CF48024E0920}" type="presOf" srcId="{94064097-EA4B-44E4-95E6-9AB65B901894}" destId="{A87B01DE-D699-4750-B67D-81AFF202F398}" srcOrd="0" destOrd="0" presId="urn:microsoft.com/office/officeart/2018/5/layout/IconCircleLabelList#1"/>
    <dgm:cxn modelId="{11826143-DB06-47D2-B696-AF80E067365F}" srcId="{94064097-EA4B-44E4-95E6-9AB65B901894}" destId="{B6FDC89F-B209-48B0-9337-280E0C6D9374}" srcOrd="3" destOrd="0" parTransId="{DC2DEFF9-5617-46E1-85FC-1FC8DEB8C216}" sibTransId="{DBF93305-96FE-4C3F-9C48-C02D796D9430}"/>
    <dgm:cxn modelId="{FE3F476B-22E7-4C96-816B-68DE67A4A412}" srcId="{94064097-EA4B-44E4-95E6-9AB65B901894}" destId="{88BB4A35-C873-44C4-B197-7DEF53DE6B22}" srcOrd="2" destOrd="0" parTransId="{0DA8E1BC-BA1A-4472-9566-6370C336DEA0}" sibTransId="{E153C170-B21F-42C5-BA38-AD20B1991C30}"/>
    <dgm:cxn modelId="{7C06516E-8A02-4B84-B1FF-BDC4A66F44CB}" srcId="{94064097-EA4B-44E4-95E6-9AB65B901894}" destId="{43908B02-067D-4839-B829-07D904418E7C}" srcOrd="1" destOrd="0" parTransId="{85A89895-613A-4669-9262-1B7F7FAC3FFC}" sibTransId="{34FFD0EF-42D4-446A-99A2-B43E96B40056}"/>
    <dgm:cxn modelId="{ECE28792-2DE9-4495-8A4C-B84E9E1CC129}" srcId="{94064097-EA4B-44E4-95E6-9AB65B901894}" destId="{FB5722C6-C346-4596-AB85-FF39A611AFD6}" srcOrd="4" destOrd="0" parTransId="{357EBC42-9964-403C-AC8C-A7537D8EEEE8}" sibTransId="{CE70B6DB-465B-4E6B-A7B0-F03CB9313C6A}"/>
    <dgm:cxn modelId="{C105D9D0-2C71-4180-9C33-86BB523440B0}" type="presOf" srcId="{FB5722C6-C346-4596-AB85-FF39A611AFD6}" destId="{BE6F32EA-3CDC-49E4-B0C3-02920A5D143A}" srcOrd="0" destOrd="0" presId="urn:microsoft.com/office/officeart/2018/5/layout/IconCircleLabelList#1"/>
    <dgm:cxn modelId="{20D2D0EF-22B4-4E67-BE50-F3DFD648FA9F}" srcId="{94064097-EA4B-44E4-95E6-9AB65B901894}" destId="{1C9EDA93-3328-42BB-9B76-A7126677A2C4}" srcOrd="0" destOrd="0" parTransId="{9FEC4CF1-0896-4AD0-A134-B75989DA3487}" sibTransId="{A3B6261C-9905-4A29-A729-D16772D1C234}"/>
    <dgm:cxn modelId="{037ABB2A-671A-429C-A2D0-FDD2156D69E5}" type="presParOf" srcId="{A87B01DE-D699-4750-B67D-81AFF202F398}" destId="{C227C080-C2B7-4D95-9E8C-828200455E32}" srcOrd="0" destOrd="0" presId="urn:microsoft.com/office/officeart/2018/5/layout/IconCircleLabelList#1"/>
    <dgm:cxn modelId="{18E34620-B519-43F4-9389-3E857B912FF5}" type="presParOf" srcId="{C227C080-C2B7-4D95-9E8C-828200455E32}" destId="{69844640-29FF-42EE-82CD-0A499BB0167C}" srcOrd="0" destOrd="0" presId="urn:microsoft.com/office/officeart/2018/5/layout/IconCircleLabelList#1"/>
    <dgm:cxn modelId="{3468BFFB-A0C2-43BC-9ACF-C3A4BAD8418A}" type="presParOf" srcId="{C227C080-C2B7-4D95-9E8C-828200455E32}" destId="{A7CD3565-9A18-48A5-8BB8-E29E46EDD274}" srcOrd="1" destOrd="0" presId="urn:microsoft.com/office/officeart/2018/5/layout/IconCircleLabelList#1"/>
    <dgm:cxn modelId="{53398054-5E09-49CC-81ED-5F8052CC1FF4}" type="presParOf" srcId="{C227C080-C2B7-4D95-9E8C-828200455E32}" destId="{E067B980-77ED-4ABA-A7F9-555E2D44452D}" srcOrd="2" destOrd="0" presId="urn:microsoft.com/office/officeart/2018/5/layout/IconCircleLabelList#1"/>
    <dgm:cxn modelId="{F35D9627-2426-43A6-94F2-18456917632B}" type="presParOf" srcId="{C227C080-C2B7-4D95-9E8C-828200455E32}" destId="{39566DF7-D862-4130-A764-20ECDFBA6E8E}" srcOrd="3" destOrd="0" presId="urn:microsoft.com/office/officeart/2018/5/layout/IconCircleLabelList#1"/>
    <dgm:cxn modelId="{C52AB3C6-23D1-4107-A5BC-84C5F593FA25}" type="presParOf" srcId="{A87B01DE-D699-4750-B67D-81AFF202F398}" destId="{38B4B107-F469-4C16-A5B3-A2414B96488F}" srcOrd="1" destOrd="0" presId="urn:microsoft.com/office/officeart/2018/5/layout/IconCircleLabelList#1"/>
    <dgm:cxn modelId="{95452559-000E-42F2-A674-B30D04C7B48E}" type="presParOf" srcId="{A87B01DE-D699-4750-B67D-81AFF202F398}" destId="{FD14A446-1024-4810-97B6-EFDB9DCC9A4A}" srcOrd="2" destOrd="0" presId="urn:microsoft.com/office/officeart/2018/5/layout/IconCircleLabelList#1"/>
    <dgm:cxn modelId="{EC5E28CB-80BC-4DD1-B330-0E764864A0E6}" type="presParOf" srcId="{FD14A446-1024-4810-97B6-EFDB9DCC9A4A}" destId="{FD4FA041-961F-4771-86E9-640BC66BCC97}" srcOrd="0" destOrd="0" presId="urn:microsoft.com/office/officeart/2018/5/layout/IconCircleLabelList#1"/>
    <dgm:cxn modelId="{61422064-4CC6-4342-8919-B022EC871D13}" type="presParOf" srcId="{FD14A446-1024-4810-97B6-EFDB9DCC9A4A}" destId="{0CD548B2-144C-41A3-873F-06B2503663AD}" srcOrd="1" destOrd="0" presId="urn:microsoft.com/office/officeart/2018/5/layout/IconCircleLabelList#1"/>
    <dgm:cxn modelId="{2C4510C4-25F1-4A44-86C4-B4234DB6A3AD}" type="presParOf" srcId="{FD14A446-1024-4810-97B6-EFDB9DCC9A4A}" destId="{C18F79FA-CD68-4239-881B-36BC385AC098}" srcOrd="2" destOrd="0" presId="urn:microsoft.com/office/officeart/2018/5/layout/IconCircleLabelList#1"/>
    <dgm:cxn modelId="{69DEF1DA-08D3-4A97-B300-D3DBF97C7E6F}" type="presParOf" srcId="{FD14A446-1024-4810-97B6-EFDB9DCC9A4A}" destId="{38EDCC92-D6B3-4CEA-B3A7-BF8A478CB249}" srcOrd="3" destOrd="0" presId="urn:microsoft.com/office/officeart/2018/5/layout/IconCircleLabelList#1"/>
    <dgm:cxn modelId="{AA2938B3-CDE1-4351-98B1-B38FFAB0F47E}" type="presParOf" srcId="{A87B01DE-D699-4750-B67D-81AFF202F398}" destId="{CDF789ED-7D5F-4670-AF47-FB6237391692}" srcOrd="3" destOrd="0" presId="urn:microsoft.com/office/officeart/2018/5/layout/IconCircleLabelList#1"/>
    <dgm:cxn modelId="{C9519D25-2B1E-4DC1-B708-49C4F42F8CCA}" type="presParOf" srcId="{A87B01DE-D699-4750-B67D-81AFF202F398}" destId="{02EA0950-DF14-44FB-9B6C-AB394EF7022C}" srcOrd="4" destOrd="0" presId="urn:microsoft.com/office/officeart/2018/5/layout/IconCircleLabelList#1"/>
    <dgm:cxn modelId="{374A43CA-E568-4061-A9C4-F20284FDC22B}" type="presParOf" srcId="{02EA0950-DF14-44FB-9B6C-AB394EF7022C}" destId="{E18ACBB6-717C-4C71-9ECE-7EF0093FFF49}" srcOrd="0" destOrd="0" presId="urn:microsoft.com/office/officeart/2018/5/layout/IconCircleLabelList#1"/>
    <dgm:cxn modelId="{C343B8F6-B455-44E1-AF1A-A8A608681285}" type="presParOf" srcId="{02EA0950-DF14-44FB-9B6C-AB394EF7022C}" destId="{150F60B5-D318-4DDA-9DA8-A018E1A64704}" srcOrd="1" destOrd="0" presId="urn:microsoft.com/office/officeart/2018/5/layout/IconCircleLabelList#1"/>
    <dgm:cxn modelId="{72560D72-4113-4F55-81FE-C07FB6E951A1}" type="presParOf" srcId="{02EA0950-DF14-44FB-9B6C-AB394EF7022C}" destId="{F9D1F54A-7494-4A5B-9D75-EFB7F03E3F4E}" srcOrd="2" destOrd="0" presId="urn:microsoft.com/office/officeart/2018/5/layout/IconCircleLabelList#1"/>
    <dgm:cxn modelId="{E743F7E4-4834-4439-A68B-4F72D824971E}" type="presParOf" srcId="{02EA0950-DF14-44FB-9B6C-AB394EF7022C}" destId="{340EE171-93C4-44A6-A2BF-32CC4DFFE4BE}" srcOrd="3" destOrd="0" presId="urn:microsoft.com/office/officeart/2018/5/layout/IconCircleLabelList#1"/>
    <dgm:cxn modelId="{C213D7B0-655D-4208-8A32-1B3B5A57DC43}" type="presParOf" srcId="{A87B01DE-D699-4750-B67D-81AFF202F398}" destId="{EC4A883B-E659-4BE3-AECF-A676C09AAAA7}" srcOrd="5" destOrd="0" presId="urn:microsoft.com/office/officeart/2018/5/layout/IconCircleLabelList#1"/>
    <dgm:cxn modelId="{AF59582F-21A3-4557-A7DA-E639D2C028B7}" type="presParOf" srcId="{A87B01DE-D699-4750-B67D-81AFF202F398}" destId="{33B318A1-39D5-44B6-84A6-60574D1E81CE}" srcOrd="6" destOrd="0" presId="urn:microsoft.com/office/officeart/2018/5/layout/IconCircleLabelList#1"/>
    <dgm:cxn modelId="{06CBE5FD-5117-4A02-B327-084189AAB599}" type="presParOf" srcId="{33B318A1-39D5-44B6-84A6-60574D1E81CE}" destId="{E654AEEA-6C85-4ABF-8F10-995B6F5904BB}" srcOrd="0" destOrd="0" presId="urn:microsoft.com/office/officeart/2018/5/layout/IconCircleLabelList#1"/>
    <dgm:cxn modelId="{B5E1A164-E7EA-44A0-84CB-E22FEFAB3E52}" type="presParOf" srcId="{33B318A1-39D5-44B6-84A6-60574D1E81CE}" destId="{4FC271DB-49AC-4122-96EB-774794FDA32A}" srcOrd="1" destOrd="0" presId="urn:microsoft.com/office/officeart/2018/5/layout/IconCircleLabelList#1"/>
    <dgm:cxn modelId="{BCE25219-5CF9-4FA6-8DD4-082459967C03}" type="presParOf" srcId="{33B318A1-39D5-44B6-84A6-60574D1E81CE}" destId="{0EBF5540-2579-44A9-9A01-D9EA77715443}" srcOrd="2" destOrd="0" presId="urn:microsoft.com/office/officeart/2018/5/layout/IconCircleLabelList#1"/>
    <dgm:cxn modelId="{C2238CEB-BCDC-4F56-91A6-47F99AE142B6}" type="presParOf" srcId="{33B318A1-39D5-44B6-84A6-60574D1E81CE}" destId="{F74091AD-7534-45F3-8D2B-9B3602625B5E}" srcOrd="3" destOrd="0" presId="urn:microsoft.com/office/officeart/2018/5/layout/IconCircleLabelList#1"/>
    <dgm:cxn modelId="{61CB1FB5-CDD9-4A17-8B60-CF7D3F4BD706}" type="presParOf" srcId="{A87B01DE-D699-4750-B67D-81AFF202F398}" destId="{E0BCF7A1-7704-4E6C-83D8-016FE1D08F6B}" srcOrd="7" destOrd="0" presId="urn:microsoft.com/office/officeart/2018/5/layout/IconCircleLabelList#1"/>
    <dgm:cxn modelId="{EDECAB84-2B4B-4456-A9DA-813722C196CF}" type="presParOf" srcId="{A87B01DE-D699-4750-B67D-81AFF202F398}" destId="{D154805A-BA6E-46B2-B3C5-07129315B62D}" srcOrd="8" destOrd="0" presId="urn:microsoft.com/office/officeart/2018/5/layout/IconCircleLabelList#1"/>
    <dgm:cxn modelId="{C4D7C31F-CB13-4A53-9503-ED3A5D22A91D}" type="presParOf" srcId="{D154805A-BA6E-46B2-B3C5-07129315B62D}" destId="{5F7F116F-9A3B-4284-859D-AA41D08642FA}" srcOrd="0" destOrd="0" presId="urn:microsoft.com/office/officeart/2018/5/layout/IconCircleLabelList#1"/>
    <dgm:cxn modelId="{9D793A02-B8B3-4A76-B1A4-4C08B90DAF84}" type="presParOf" srcId="{D154805A-BA6E-46B2-B3C5-07129315B62D}" destId="{4E639F9B-3372-43D9-8956-451521F757B8}" srcOrd="1" destOrd="0" presId="urn:microsoft.com/office/officeart/2018/5/layout/IconCircleLabelList#1"/>
    <dgm:cxn modelId="{678B4BD2-03C9-4200-9894-00EE8BA880E5}" type="presParOf" srcId="{D154805A-BA6E-46B2-B3C5-07129315B62D}" destId="{A764B567-CEAB-4DE5-86E3-E56CDCB89701}" srcOrd="2" destOrd="0" presId="urn:microsoft.com/office/officeart/2018/5/layout/IconCircleLabelList#1"/>
    <dgm:cxn modelId="{8A9B1D9E-3F66-40C4-9D83-F12F4A18EE4B}" type="presParOf" srcId="{D154805A-BA6E-46B2-B3C5-07129315B62D}" destId="{BE6F32EA-3CDC-49E4-B0C3-02920A5D143A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49689-3591-F34D-83B6-92C8F4B3AE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08E4C72-9C09-F842-AAD1-83F3BFC04FDF}">
      <dgm:prSet/>
      <dgm:spPr/>
      <dgm:t>
        <a:bodyPr/>
        <a:lstStyle/>
        <a:p>
          <a:r>
            <a:rPr lang="fr-FR" b="0"/>
            <a:t>Base de données</a:t>
          </a:r>
          <a:endParaRPr lang="fr-FR"/>
        </a:p>
      </dgm:t>
    </dgm:pt>
    <dgm:pt modelId="{5E13AEE3-3DF5-2E45-BC32-7CB9F6F13030}" type="parTrans" cxnId="{D4AF72A5-1D77-E847-8173-9B67FBDEB69E}">
      <dgm:prSet/>
      <dgm:spPr/>
      <dgm:t>
        <a:bodyPr/>
        <a:lstStyle/>
        <a:p>
          <a:endParaRPr lang="fr-FR"/>
        </a:p>
      </dgm:t>
    </dgm:pt>
    <dgm:pt modelId="{4D6245E6-0F49-E448-9A33-ED0B159794F9}" type="sibTrans" cxnId="{D4AF72A5-1D77-E847-8173-9B67FBDEB69E}">
      <dgm:prSet/>
      <dgm:spPr/>
      <dgm:t>
        <a:bodyPr/>
        <a:lstStyle/>
        <a:p>
          <a:endParaRPr lang="fr-FR"/>
        </a:p>
      </dgm:t>
    </dgm:pt>
    <dgm:pt modelId="{E5509A7C-6C03-F346-AB9B-EA8FC7E2382C}">
      <dgm:prSet/>
      <dgm:spPr/>
      <dgm:t>
        <a:bodyPr/>
        <a:lstStyle/>
        <a:p>
          <a:r>
            <a:rPr lang="fr-FR" b="0"/>
            <a:t>Permet de répondre à une question de recherche précise</a:t>
          </a:r>
          <a:endParaRPr lang="fr-FR"/>
        </a:p>
      </dgm:t>
    </dgm:pt>
    <dgm:pt modelId="{7F8EA29F-504C-F74C-A97D-8DE4E9F12A16}" type="parTrans" cxnId="{6A29ADFA-348C-1544-95DC-861901A26A4A}">
      <dgm:prSet/>
      <dgm:spPr/>
      <dgm:t>
        <a:bodyPr/>
        <a:lstStyle/>
        <a:p>
          <a:endParaRPr lang="fr-FR"/>
        </a:p>
      </dgm:t>
    </dgm:pt>
    <dgm:pt modelId="{0AFA2072-CBC1-7E4A-B23D-C907D479E27B}" type="sibTrans" cxnId="{6A29ADFA-348C-1544-95DC-861901A26A4A}">
      <dgm:prSet/>
      <dgm:spPr/>
      <dgm:t>
        <a:bodyPr/>
        <a:lstStyle/>
        <a:p>
          <a:endParaRPr lang="fr-FR"/>
        </a:p>
      </dgm:t>
    </dgm:pt>
    <dgm:pt modelId="{EA7F19D3-6F7E-7042-9FCC-BB7A3DF70713}">
      <dgm:prSet/>
      <dgm:spPr/>
      <dgm:t>
        <a:bodyPr/>
        <a:lstStyle/>
        <a:p>
          <a:r>
            <a:rPr lang="fr-FR" b="0"/>
            <a:t>Se former? </a:t>
          </a:r>
          <a:endParaRPr lang="fr-FR"/>
        </a:p>
      </dgm:t>
    </dgm:pt>
    <dgm:pt modelId="{63694369-FEDC-0B4B-B22C-5A501E1A7114}" type="parTrans" cxnId="{1AFA5550-DD33-1E4D-973D-E93A391523A7}">
      <dgm:prSet/>
      <dgm:spPr/>
      <dgm:t>
        <a:bodyPr/>
        <a:lstStyle/>
        <a:p>
          <a:endParaRPr lang="fr-FR"/>
        </a:p>
      </dgm:t>
    </dgm:pt>
    <dgm:pt modelId="{B948D9F9-D495-0D43-8945-CD7234849764}" type="sibTrans" cxnId="{1AFA5550-DD33-1E4D-973D-E93A391523A7}">
      <dgm:prSet/>
      <dgm:spPr/>
      <dgm:t>
        <a:bodyPr/>
        <a:lstStyle/>
        <a:p>
          <a:endParaRPr lang="fr-FR"/>
        </a:p>
      </dgm:t>
    </dgm:pt>
    <dgm:pt modelId="{185FA380-E3C8-5F47-A4BD-7F90246A71E5}">
      <dgm:prSet/>
      <dgm:spPr/>
      <dgm:t>
        <a:bodyPr/>
        <a:lstStyle/>
        <a:p>
          <a:r>
            <a:rPr lang="fr-FR"/>
            <a:t>Tutoriels </a:t>
          </a:r>
        </a:p>
      </dgm:t>
    </dgm:pt>
    <dgm:pt modelId="{90B2B841-7D94-3E43-94BB-C1C58CE6679F}" type="parTrans" cxnId="{39C93072-C716-C541-AE54-2158E4857B23}">
      <dgm:prSet/>
      <dgm:spPr/>
      <dgm:t>
        <a:bodyPr/>
        <a:lstStyle/>
        <a:p>
          <a:endParaRPr lang="fr-FR"/>
        </a:p>
      </dgm:t>
    </dgm:pt>
    <dgm:pt modelId="{1DEF7D58-8DC5-154D-BA34-258489CC215D}" type="sibTrans" cxnId="{39C93072-C716-C541-AE54-2158E4857B23}">
      <dgm:prSet/>
      <dgm:spPr/>
      <dgm:t>
        <a:bodyPr/>
        <a:lstStyle/>
        <a:p>
          <a:endParaRPr lang="fr-FR"/>
        </a:p>
      </dgm:t>
    </dgm:pt>
    <dgm:pt modelId="{C31D1717-18A6-8345-B514-74FD098FDD0D}">
      <dgm:prSet/>
      <dgm:spPr/>
      <dgm:t>
        <a:bodyPr/>
        <a:lstStyle/>
        <a:p>
          <a:r>
            <a:rPr lang="fr-FR"/>
            <a:t>Site de la bibliothèque</a:t>
          </a:r>
        </a:p>
      </dgm:t>
    </dgm:pt>
    <dgm:pt modelId="{BC0E6FA4-ED91-4440-903D-719D75CAAE22}" type="parTrans" cxnId="{BA6B4A94-C2CB-E448-A60E-BB727211C964}">
      <dgm:prSet/>
      <dgm:spPr/>
      <dgm:t>
        <a:bodyPr/>
        <a:lstStyle/>
        <a:p>
          <a:endParaRPr lang="fr-FR"/>
        </a:p>
      </dgm:t>
    </dgm:pt>
    <dgm:pt modelId="{2F9E630D-7C30-CC4F-98ED-FD9C60B4DF46}" type="sibTrans" cxnId="{BA6B4A94-C2CB-E448-A60E-BB727211C964}">
      <dgm:prSet/>
      <dgm:spPr/>
      <dgm:t>
        <a:bodyPr/>
        <a:lstStyle/>
        <a:p>
          <a:endParaRPr lang="fr-FR"/>
        </a:p>
      </dgm:t>
    </dgm:pt>
    <dgm:pt modelId="{99A68FD6-4E3E-4B44-A8F4-8302C0813754}" type="pres">
      <dgm:prSet presAssocID="{19749689-3591-F34D-83B6-92C8F4B3AE6E}" presName="linear" presStyleCnt="0">
        <dgm:presLayoutVars>
          <dgm:animLvl val="lvl"/>
          <dgm:resizeHandles val="exact"/>
        </dgm:presLayoutVars>
      </dgm:prSet>
      <dgm:spPr/>
    </dgm:pt>
    <dgm:pt modelId="{23C290EF-B118-EC41-BCC3-FA67C5915C35}" type="pres">
      <dgm:prSet presAssocID="{308E4C72-9C09-F842-AAD1-83F3BFC04F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4DDD3A-CD41-5C4D-974B-4C95FBD1DAEE}" type="pres">
      <dgm:prSet presAssocID="{4D6245E6-0F49-E448-9A33-ED0B159794F9}" presName="spacer" presStyleCnt="0"/>
      <dgm:spPr/>
    </dgm:pt>
    <dgm:pt modelId="{EFF4FE7E-A07E-A746-8577-19CF0A670A59}" type="pres">
      <dgm:prSet presAssocID="{E5509A7C-6C03-F346-AB9B-EA8FC7E238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9E3552-74CC-9543-89C5-AEE31DC206BD}" type="pres">
      <dgm:prSet presAssocID="{0AFA2072-CBC1-7E4A-B23D-C907D479E27B}" presName="spacer" presStyleCnt="0"/>
      <dgm:spPr/>
    </dgm:pt>
    <dgm:pt modelId="{89827AD4-9AC3-FD4F-8149-BB350E8CF80C}" type="pres">
      <dgm:prSet presAssocID="{EA7F19D3-6F7E-7042-9FCC-BB7A3DF7071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E1ECE2-7CEB-1D4C-A139-38C28419D248}" type="pres">
      <dgm:prSet presAssocID="{EA7F19D3-6F7E-7042-9FCC-BB7A3DF707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FA5550-DD33-1E4D-973D-E93A391523A7}" srcId="{19749689-3591-F34D-83B6-92C8F4B3AE6E}" destId="{EA7F19D3-6F7E-7042-9FCC-BB7A3DF70713}" srcOrd="2" destOrd="0" parTransId="{63694369-FEDC-0B4B-B22C-5A501E1A7114}" sibTransId="{B948D9F9-D495-0D43-8945-CD7234849764}"/>
    <dgm:cxn modelId="{44CF6170-9047-B943-B29C-80B75F0CAAF6}" type="presOf" srcId="{C31D1717-18A6-8345-B514-74FD098FDD0D}" destId="{B6E1ECE2-7CEB-1D4C-A139-38C28419D248}" srcOrd="0" destOrd="1" presId="urn:microsoft.com/office/officeart/2005/8/layout/vList2"/>
    <dgm:cxn modelId="{39C93072-C716-C541-AE54-2158E4857B23}" srcId="{EA7F19D3-6F7E-7042-9FCC-BB7A3DF70713}" destId="{185FA380-E3C8-5F47-A4BD-7F90246A71E5}" srcOrd="0" destOrd="0" parTransId="{90B2B841-7D94-3E43-94BB-C1C58CE6679F}" sibTransId="{1DEF7D58-8DC5-154D-BA34-258489CC215D}"/>
    <dgm:cxn modelId="{BA6B4A94-C2CB-E448-A60E-BB727211C964}" srcId="{EA7F19D3-6F7E-7042-9FCC-BB7A3DF70713}" destId="{C31D1717-18A6-8345-B514-74FD098FDD0D}" srcOrd="1" destOrd="0" parTransId="{BC0E6FA4-ED91-4440-903D-719D75CAAE22}" sibTransId="{2F9E630D-7C30-CC4F-98ED-FD9C60B4DF46}"/>
    <dgm:cxn modelId="{D4AF72A5-1D77-E847-8173-9B67FBDEB69E}" srcId="{19749689-3591-F34D-83B6-92C8F4B3AE6E}" destId="{308E4C72-9C09-F842-AAD1-83F3BFC04FDF}" srcOrd="0" destOrd="0" parTransId="{5E13AEE3-3DF5-2E45-BC32-7CB9F6F13030}" sibTransId="{4D6245E6-0F49-E448-9A33-ED0B159794F9}"/>
    <dgm:cxn modelId="{D48546AB-7318-E944-8B08-FAFEDEE9F8E4}" type="presOf" srcId="{E5509A7C-6C03-F346-AB9B-EA8FC7E2382C}" destId="{EFF4FE7E-A07E-A746-8577-19CF0A670A59}" srcOrd="0" destOrd="0" presId="urn:microsoft.com/office/officeart/2005/8/layout/vList2"/>
    <dgm:cxn modelId="{279557AF-84D4-A641-A7F2-7B1346998766}" type="presOf" srcId="{19749689-3591-F34D-83B6-92C8F4B3AE6E}" destId="{99A68FD6-4E3E-4B44-A8F4-8302C0813754}" srcOrd="0" destOrd="0" presId="urn:microsoft.com/office/officeart/2005/8/layout/vList2"/>
    <dgm:cxn modelId="{457581B2-D45F-804A-9E03-C126E65246B6}" type="presOf" srcId="{308E4C72-9C09-F842-AAD1-83F3BFC04FDF}" destId="{23C290EF-B118-EC41-BCC3-FA67C5915C35}" srcOrd="0" destOrd="0" presId="urn:microsoft.com/office/officeart/2005/8/layout/vList2"/>
    <dgm:cxn modelId="{8A84C8E3-8B5E-E24C-A2D5-65C1A133330F}" type="presOf" srcId="{EA7F19D3-6F7E-7042-9FCC-BB7A3DF70713}" destId="{89827AD4-9AC3-FD4F-8149-BB350E8CF80C}" srcOrd="0" destOrd="0" presId="urn:microsoft.com/office/officeart/2005/8/layout/vList2"/>
    <dgm:cxn modelId="{4FEB6CE8-C212-864F-9657-21702ADC8726}" type="presOf" srcId="{185FA380-E3C8-5F47-A4BD-7F90246A71E5}" destId="{B6E1ECE2-7CEB-1D4C-A139-38C28419D248}" srcOrd="0" destOrd="0" presId="urn:microsoft.com/office/officeart/2005/8/layout/vList2"/>
    <dgm:cxn modelId="{6A29ADFA-348C-1544-95DC-861901A26A4A}" srcId="{19749689-3591-F34D-83B6-92C8F4B3AE6E}" destId="{E5509A7C-6C03-F346-AB9B-EA8FC7E2382C}" srcOrd="1" destOrd="0" parTransId="{7F8EA29F-504C-F74C-A97D-8DE4E9F12A16}" sibTransId="{0AFA2072-CBC1-7E4A-B23D-C907D479E27B}"/>
    <dgm:cxn modelId="{0CA31016-20CD-5242-9569-F6494CFEE405}" type="presParOf" srcId="{99A68FD6-4E3E-4B44-A8F4-8302C0813754}" destId="{23C290EF-B118-EC41-BCC3-FA67C5915C35}" srcOrd="0" destOrd="0" presId="urn:microsoft.com/office/officeart/2005/8/layout/vList2"/>
    <dgm:cxn modelId="{3F55A02A-6AA8-C34E-9A56-597C07DCD4B9}" type="presParOf" srcId="{99A68FD6-4E3E-4B44-A8F4-8302C0813754}" destId="{9B4DDD3A-CD41-5C4D-974B-4C95FBD1DAEE}" srcOrd="1" destOrd="0" presId="urn:microsoft.com/office/officeart/2005/8/layout/vList2"/>
    <dgm:cxn modelId="{CD3B67E0-8B68-7C4F-82CB-04FB0F1604B4}" type="presParOf" srcId="{99A68FD6-4E3E-4B44-A8F4-8302C0813754}" destId="{EFF4FE7E-A07E-A746-8577-19CF0A670A59}" srcOrd="2" destOrd="0" presId="urn:microsoft.com/office/officeart/2005/8/layout/vList2"/>
    <dgm:cxn modelId="{0809FB25-59D1-1F4E-A9AB-9AC2CF3CAB4C}" type="presParOf" srcId="{99A68FD6-4E3E-4B44-A8F4-8302C0813754}" destId="{229E3552-74CC-9543-89C5-AEE31DC206BD}" srcOrd="3" destOrd="0" presId="urn:microsoft.com/office/officeart/2005/8/layout/vList2"/>
    <dgm:cxn modelId="{7BBA7F4B-37AE-E44C-82A3-3D2F7C6C597A}" type="presParOf" srcId="{99A68FD6-4E3E-4B44-A8F4-8302C0813754}" destId="{89827AD4-9AC3-FD4F-8149-BB350E8CF80C}" srcOrd="4" destOrd="0" presId="urn:microsoft.com/office/officeart/2005/8/layout/vList2"/>
    <dgm:cxn modelId="{4CC45AA9-4AC5-504E-B426-8FC0A60C7CAE}" type="presParOf" srcId="{99A68FD6-4E3E-4B44-A8F4-8302C0813754}" destId="{B6E1ECE2-7CEB-1D4C-A139-38C28419D2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A8D21-6267-4EA0-93BD-18E799E302AE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48A67-F57D-418C-9A92-0E9AF7591AF2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" action="ppaction://noaction"/>
            </a:rPr>
            <a:t>http://www.chu-rouen.fr/cismef/</a:t>
          </a:r>
        </a:p>
        <a:p>
          <a:r>
            <a:rPr lang="fr-FR" dirty="0">
              <a:hlinkClick xmlns:r="http://schemas.openxmlformats.org/officeDocument/2006/relationships" r:id="" action="ppaction://noaction"/>
            </a:rPr>
            <a:t>https://www.hetop.eu/</a:t>
          </a:r>
          <a:endParaRPr lang="fr-FR" dirty="0"/>
        </a:p>
        <a:p>
          <a:r>
            <a:rPr lang="fr-FR" dirty="0">
              <a:hlinkClick xmlns:r="http://schemas.openxmlformats.org/officeDocument/2006/relationships" r:id="rId1"/>
            </a:rPr>
            <a:t>https://crbm.chu-rouen.fr/querybuilder/</a:t>
          </a:r>
          <a:endParaRPr lang="en-US" dirty="0"/>
        </a:p>
      </dgm:t>
    </dgm:pt>
    <dgm:pt modelId="{2C0B8FEE-9E76-414C-A010-99435F65ABCD}" type="parTrans" cxnId="{C9DC83A4-3CDA-4CEC-964E-5B96475507E4}">
      <dgm:prSet/>
      <dgm:spPr/>
      <dgm:t>
        <a:bodyPr/>
        <a:lstStyle/>
        <a:p>
          <a:endParaRPr lang="en-US"/>
        </a:p>
      </dgm:t>
    </dgm:pt>
    <dgm:pt modelId="{692D6C08-87F6-41E5-9118-0C80C533AB56}" type="sibTrans" cxnId="{C9DC83A4-3CDA-4CEC-964E-5B96475507E4}">
      <dgm:prSet/>
      <dgm:spPr/>
      <dgm:t>
        <a:bodyPr/>
        <a:lstStyle/>
        <a:p>
          <a:endParaRPr lang="en-US"/>
        </a:p>
      </dgm:t>
    </dgm:pt>
    <dgm:pt modelId="{335EBB29-A9E2-45E7-9165-69BE1735CFAF}">
      <dgm:prSet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Permet d’obtenir </a:t>
          </a:r>
          <a:r>
            <a:rPr lang="fr-FR" i="1" dirty="0">
              <a:solidFill>
                <a:srgbClr val="002060"/>
              </a:solidFill>
            </a:rPr>
            <a:t>les MeSH </a:t>
          </a:r>
          <a:r>
            <a:rPr lang="fr-FR" i="1" dirty="0" err="1">
              <a:solidFill>
                <a:srgbClr val="002060"/>
              </a:solidFill>
            </a:rPr>
            <a:t>term</a:t>
          </a:r>
          <a:r>
            <a:rPr lang="fr-FR" i="1" dirty="0">
              <a:solidFill>
                <a:srgbClr val="002060"/>
              </a:solidFill>
            </a:rPr>
            <a:t>: </a:t>
          </a:r>
        </a:p>
        <a:p>
          <a:r>
            <a:rPr lang="fr-FR" dirty="0">
              <a:solidFill>
                <a:srgbClr val="002060"/>
              </a:solidFill>
            </a:rPr>
            <a:t>Trouver des articles indexés dans </a:t>
          </a:r>
          <a:r>
            <a:rPr lang="fr-FR" dirty="0" err="1">
              <a:solidFill>
                <a:srgbClr val="002060"/>
              </a:solidFill>
            </a:rPr>
            <a:t>medline</a:t>
          </a:r>
          <a:r>
            <a:rPr lang="fr-FR" dirty="0">
              <a:solidFill>
                <a:srgbClr val="002060"/>
              </a:solidFill>
            </a:rPr>
            <a:t>, via </a:t>
          </a:r>
          <a:r>
            <a:rPr lang="fr-FR" dirty="0" err="1">
              <a:solidFill>
                <a:srgbClr val="002060"/>
              </a:solidFill>
            </a:rPr>
            <a:t>pubmed</a:t>
          </a:r>
          <a:endParaRPr lang="fr-FR" dirty="0">
            <a:solidFill>
              <a:srgbClr val="002060"/>
            </a:solidFill>
          </a:endParaRPr>
        </a:p>
        <a:p>
          <a:r>
            <a:rPr lang="fr-FR" dirty="0">
              <a:solidFill>
                <a:srgbClr val="002060"/>
              </a:solidFill>
            </a:rPr>
            <a:t>Ou faire directement la recherche via </a:t>
          </a:r>
          <a:r>
            <a:rPr lang="fr-FR" dirty="0" err="1">
              <a:solidFill>
                <a:srgbClr val="002060"/>
              </a:solidFill>
            </a:rPr>
            <a:t>crbm</a:t>
          </a:r>
          <a:r>
            <a:rPr lang="fr-FR" dirty="0">
              <a:solidFill>
                <a:srgbClr val="002060"/>
              </a:solidFill>
            </a:rPr>
            <a:t> puis </a:t>
          </a:r>
          <a:r>
            <a:rPr lang="fr-FR" dirty="0" err="1">
              <a:solidFill>
                <a:srgbClr val="002060"/>
              </a:solidFill>
            </a:rPr>
            <a:t>doc’cismef</a:t>
          </a:r>
          <a:r>
            <a:rPr lang="fr-FR" dirty="0">
              <a:solidFill>
                <a:srgbClr val="002060"/>
              </a:solidFill>
            </a:rPr>
            <a:t>/lissa/</a:t>
          </a:r>
          <a:r>
            <a:rPr lang="fr-FR" dirty="0" err="1">
              <a:solidFill>
                <a:srgbClr val="002060"/>
              </a:solidFill>
            </a:rPr>
            <a:t>pubmed</a:t>
          </a:r>
          <a:r>
            <a:rPr lang="fr-FR" dirty="0">
              <a:solidFill>
                <a:srgbClr val="002060"/>
              </a:solidFill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DA810D65-A44B-4BE8-B2FF-0DCF9514CA3F}" type="parTrans" cxnId="{916F6C9B-B1BC-4194-A9F7-F52E9E95DA56}">
      <dgm:prSet/>
      <dgm:spPr/>
      <dgm:t>
        <a:bodyPr/>
        <a:lstStyle/>
        <a:p>
          <a:endParaRPr lang="en-US"/>
        </a:p>
      </dgm:t>
    </dgm:pt>
    <dgm:pt modelId="{25DF04D5-602E-416B-A491-30E93801A66F}" type="sibTrans" cxnId="{916F6C9B-B1BC-4194-A9F7-F52E9E95DA56}">
      <dgm:prSet/>
      <dgm:spPr/>
      <dgm:t>
        <a:bodyPr/>
        <a:lstStyle/>
        <a:p>
          <a:endParaRPr lang="en-US"/>
        </a:p>
      </dgm:t>
    </dgm:pt>
    <dgm:pt modelId="{16678673-0EA1-4E0F-B570-9709BFDA6953}" type="pres">
      <dgm:prSet presAssocID="{A54A8D21-6267-4EA0-93BD-18E799E302AE}" presName="vert0" presStyleCnt="0">
        <dgm:presLayoutVars>
          <dgm:dir/>
          <dgm:animOne val="branch"/>
          <dgm:animLvl val="lvl"/>
        </dgm:presLayoutVars>
      </dgm:prSet>
      <dgm:spPr/>
    </dgm:pt>
    <dgm:pt modelId="{EF5B8617-D0EE-4658-B73E-3F4D58385371}" type="pres">
      <dgm:prSet presAssocID="{2E848A67-F57D-418C-9A92-0E9AF7591AF2}" presName="thickLine" presStyleLbl="alignNode1" presStyleIdx="0" presStyleCnt="2"/>
      <dgm:spPr/>
    </dgm:pt>
    <dgm:pt modelId="{61B42882-AB64-4B10-BC5E-4DDC0EBDB9FB}" type="pres">
      <dgm:prSet presAssocID="{2E848A67-F57D-418C-9A92-0E9AF7591AF2}" presName="horz1" presStyleCnt="0"/>
      <dgm:spPr/>
    </dgm:pt>
    <dgm:pt modelId="{5A0AFFC4-699D-4474-B5E2-7DD3B2C2C8CB}" type="pres">
      <dgm:prSet presAssocID="{2E848A67-F57D-418C-9A92-0E9AF7591AF2}" presName="tx1" presStyleLbl="revTx" presStyleIdx="0" presStyleCnt="2"/>
      <dgm:spPr/>
    </dgm:pt>
    <dgm:pt modelId="{8C13EC18-E6A2-4020-8896-AC0B27FB5395}" type="pres">
      <dgm:prSet presAssocID="{2E848A67-F57D-418C-9A92-0E9AF7591AF2}" presName="vert1" presStyleCnt="0"/>
      <dgm:spPr/>
    </dgm:pt>
    <dgm:pt modelId="{1B0050E2-C02F-4DBF-A319-883625BC129C}" type="pres">
      <dgm:prSet presAssocID="{335EBB29-A9E2-45E7-9165-69BE1735CFAF}" presName="thickLine" presStyleLbl="alignNode1" presStyleIdx="1" presStyleCnt="2"/>
      <dgm:spPr/>
    </dgm:pt>
    <dgm:pt modelId="{B6FE304E-48E3-429D-9F47-82D29707169A}" type="pres">
      <dgm:prSet presAssocID="{335EBB29-A9E2-45E7-9165-69BE1735CFAF}" presName="horz1" presStyleCnt="0"/>
      <dgm:spPr/>
    </dgm:pt>
    <dgm:pt modelId="{7C50D389-1E59-4CEE-9901-4FB877DB3211}" type="pres">
      <dgm:prSet presAssocID="{335EBB29-A9E2-45E7-9165-69BE1735CFAF}" presName="tx1" presStyleLbl="revTx" presStyleIdx="1" presStyleCnt="2" custScaleY="149116"/>
      <dgm:spPr/>
    </dgm:pt>
    <dgm:pt modelId="{E6FE5874-7919-48BB-8756-FC79312EF267}" type="pres">
      <dgm:prSet presAssocID="{335EBB29-A9E2-45E7-9165-69BE1735CFAF}" presName="vert1" presStyleCnt="0"/>
      <dgm:spPr/>
    </dgm:pt>
  </dgm:ptLst>
  <dgm:cxnLst>
    <dgm:cxn modelId="{916F6C9B-B1BC-4194-A9F7-F52E9E95DA56}" srcId="{A54A8D21-6267-4EA0-93BD-18E799E302AE}" destId="{335EBB29-A9E2-45E7-9165-69BE1735CFAF}" srcOrd="1" destOrd="0" parTransId="{DA810D65-A44B-4BE8-B2FF-0DCF9514CA3F}" sibTransId="{25DF04D5-602E-416B-A491-30E93801A66F}"/>
    <dgm:cxn modelId="{C9DC83A4-3CDA-4CEC-964E-5B96475507E4}" srcId="{A54A8D21-6267-4EA0-93BD-18E799E302AE}" destId="{2E848A67-F57D-418C-9A92-0E9AF7591AF2}" srcOrd="0" destOrd="0" parTransId="{2C0B8FEE-9E76-414C-A010-99435F65ABCD}" sibTransId="{692D6C08-87F6-41E5-9118-0C80C533AB56}"/>
    <dgm:cxn modelId="{40CC07AF-8969-4565-A4E4-D203CE464CEB}" type="presOf" srcId="{A54A8D21-6267-4EA0-93BD-18E799E302AE}" destId="{16678673-0EA1-4E0F-B570-9709BFDA6953}" srcOrd="0" destOrd="0" presId="urn:microsoft.com/office/officeart/2008/layout/LinedList"/>
    <dgm:cxn modelId="{BDE23ECD-7C71-4020-AB5C-EBD60DFB7863}" type="presOf" srcId="{335EBB29-A9E2-45E7-9165-69BE1735CFAF}" destId="{7C50D389-1E59-4CEE-9901-4FB877DB3211}" srcOrd="0" destOrd="0" presId="urn:microsoft.com/office/officeart/2008/layout/LinedList"/>
    <dgm:cxn modelId="{BDA3F2E9-69F7-4A2F-945D-2A9C30E4056C}" type="presOf" srcId="{2E848A67-F57D-418C-9A92-0E9AF7591AF2}" destId="{5A0AFFC4-699D-4474-B5E2-7DD3B2C2C8CB}" srcOrd="0" destOrd="0" presId="urn:microsoft.com/office/officeart/2008/layout/LinedList"/>
    <dgm:cxn modelId="{4D2A93D1-28CF-4CE7-B288-7D59F975BD65}" type="presParOf" srcId="{16678673-0EA1-4E0F-B570-9709BFDA6953}" destId="{EF5B8617-D0EE-4658-B73E-3F4D58385371}" srcOrd="0" destOrd="0" presId="urn:microsoft.com/office/officeart/2008/layout/LinedList"/>
    <dgm:cxn modelId="{769CBE2C-6646-423C-A4FD-4D6EB3C59E4C}" type="presParOf" srcId="{16678673-0EA1-4E0F-B570-9709BFDA6953}" destId="{61B42882-AB64-4B10-BC5E-4DDC0EBDB9FB}" srcOrd="1" destOrd="0" presId="urn:microsoft.com/office/officeart/2008/layout/LinedList"/>
    <dgm:cxn modelId="{EBEB7588-C71D-4CCE-A307-04C229AFC267}" type="presParOf" srcId="{61B42882-AB64-4B10-BC5E-4DDC0EBDB9FB}" destId="{5A0AFFC4-699D-4474-B5E2-7DD3B2C2C8CB}" srcOrd="0" destOrd="0" presId="urn:microsoft.com/office/officeart/2008/layout/LinedList"/>
    <dgm:cxn modelId="{5C4AEF56-3B9A-4921-8548-89F42FFD9BA4}" type="presParOf" srcId="{61B42882-AB64-4B10-BC5E-4DDC0EBDB9FB}" destId="{8C13EC18-E6A2-4020-8896-AC0B27FB5395}" srcOrd="1" destOrd="0" presId="urn:microsoft.com/office/officeart/2008/layout/LinedList"/>
    <dgm:cxn modelId="{EDF3B91E-E435-4F2A-8C50-281658CA6C50}" type="presParOf" srcId="{16678673-0EA1-4E0F-B570-9709BFDA6953}" destId="{1B0050E2-C02F-4DBF-A319-883625BC129C}" srcOrd="2" destOrd="0" presId="urn:microsoft.com/office/officeart/2008/layout/LinedList"/>
    <dgm:cxn modelId="{31FC1BA7-8F68-4E11-8B52-19DF53012A05}" type="presParOf" srcId="{16678673-0EA1-4E0F-B570-9709BFDA6953}" destId="{B6FE304E-48E3-429D-9F47-82D29707169A}" srcOrd="3" destOrd="0" presId="urn:microsoft.com/office/officeart/2008/layout/LinedList"/>
    <dgm:cxn modelId="{06652121-3186-4949-97CE-CEA2FBDA5B3A}" type="presParOf" srcId="{B6FE304E-48E3-429D-9F47-82D29707169A}" destId="{7C50D389-1E59-4CEE-9901-4FB877DB3211}" srcOrd="0" destOrd="0" presId="urn:microsoft.com/office/officeart/2008/layout/LinedList"/>
    <dgm:cxn modelId="{B11E7476-7C70-40CE-95B1-CC3DF7314C60}" type="presParOf" srcId="{B6FE304E-48E3-429D-9F47-82D29707169A}" destId="{E6FE5874-7919-48BB-8756-FC79312EF2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84601-10BD-6544-8170-66F2A259DE0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C9DEAA-54EF-4E44-8BDE-69E0BE25C85A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1"/>
            </a:rPr>
            <a:t>LiSSa : Littérature Scientifique en Santé</a:t>
          </a:r>
          <a:endParaRPr lang="fr-FR"/>
        </a:p>
      </dgm:t>
    </dgm:pt>
    <dgm:pt modelId="{9F307C8D-B87C-DF4B-A985-094637CF3A50}" type="parTrans" cxnId="{0F2B707F-D038-9A4C-8BD4-3A5A21F28222}">
      <dgm:prSet/>
      <dgm:spPr/>
      <dgm:t>
        <a:bodyPr/>
        <a:lstStyle/>
        <a:p>
          <a:endParaRPr lang="fr-FR"/>
        </a:p>
      </dgm:t>
    </dgm:pt>
    <dgm:pt modelId="{FE348264-4589-FC46-951E-90FCA734A2B9}" type="sibTrans" cxnId="{0F2B707F-D038-9A4C-8BD4-3A5A21F28222}">
      <dgm:prSet/>
      <dgm:spPr/>
      <dgm:t>
        <a:bodyPr/>
        <a:lstStyle/>
        <a:p>
          <a:endParaRPr lang="fr-FR"/>
        </a:p>
      </dgm:t>
    </dgm:pt>
    <dgm:pt modelId="{F284FBA4-53E4-B048-AFFA-A2D9889918AD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2"/>
            </a:rPr>
            <a:t>Doc'CISMeF - outil de recherche en santé (chu-rouen.fr)</a:t>
          </a:r>
          <a:endParaRPr lang="fr-FR"/>
        </a:p>
      </dgm:t>
    </dgm:pt>
    <dgm:pt modelId="{5D7060BA-012D-4040-B46A-728C241B2BA1}" type="parTrans" cxnId="{5E448219-FBE0-D741-ACAE-1CAF74247B1E}">
      <dgm:prSet/>
      <dgm:spPr/>
      <dgm:t>
        <a:bodyPr/>
        <a:lstStyle/>
        <a:p>
          <a:endParaRPr lang="fr-FR"/>
        </a:p>
      </dgm:t>
    </dgm:pt>
    <dgm:pt modelId="{D81F2C15-9F39-DA46-A757-B014A1387729}" type="sibTrans" cxnId="{5E448219-FBE0-D741-ACAE-1CAF74247B1E}">
      <dgm:prSet/>
      <dgm:spPr/>
      <dgm:t>
        <a:bodyPr/>
        <a:lstStyle/>
        <a:p>
          <a:endParaRPr lang="fr-FR"/>
        </a:p>
      </dgm:t>
    </dgm:pt>
    <dgm:pt modelId="{04F194CB-126E-9149-A123-6CCAC6DEB026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3"/>
            </a:rPr>
            <a:t>Google Scholar</a:t>
          </a:r>
          <a:endParaRPr lang="fr-FR"/>
        </a:p>
      </dgm:t>
    </dgm:pt>
    <dgm:pt modelId="{D7618421-D10A-9242-8A5C-16BA8324EE06}" type="parTrans" cxnId="{544700F1-C482-2B44-9095-B837119557F4}">
      <dgm:prSet/>
      <dgm:spPr/>
      <dgm:t>
        <a:bodyPr/>
        <a:lstStyle/>
        <a:p>
          <a:endParaRPr lang="fr-FR"/>
        </a:p>
      </dgm:t>
    </dgm:pt>
    <dgm:pt modelId="{7EE32B68-086E-E346-9B0F-FCCF85A58BFC}" type="sibTrans" cxnId="{544700F1-C482-2B44-9095-B837119557F4}">
      <dgm:prSet/>
      <dgm:spPr/>
      <dgm:t>
        <a:bodyPr/>
        <a:lstStyle/>
        <a:p>
          <a:endParaRPr lang="fr-FR"/>
        </a:p>
      </dgm:t>
    </dgm:pt>
    <dgm:pt modelId="{BD5A82F2-108A-1348-B5D8-3734B3D67536}">
      <dgm:prSet/>
      <dgm:spPr/>
      <dgm:t>
        <a:bodyPr/>
        <a:lstStyle/>
        <a:p>
          <a:r>
            <a:rPr lang="fr-FR" b="0">
              <a:hlinkClick xmlns:r="http://schemas.openxmlformats.org/officeDocument/2006/relationships" r:id="rId4"/>
            </a:rPr>
            <a:t>Catalogue SUDOC (abes.fr)</a:t>
          </a:r>
          <a:endParaRPr lang="fr-FR"/>
        </a:p>
      </dgm:t>
    </dgm:pt>
    <dgm:pt modelId="{199E0E44-CFDA-8841-869E-A32C91BE9831}" type="parTrans" cxnId="{1EA45BDC-7498-EB40-8D98-800BFFA5AE3E}">
      <dgm:prSet/>
      <dgm:spPr/>
      <dgm:t>
        <a:bodyPr/>
        <a:lstStyle/>
        <a:p>
          <a:endParaRPr lang="fr-FR"/>
        </a:p>
      </dgm:t>
    </dgm:pt>
    <dgm:pt modelId="{E95021C7-71E7-154B-ADBB-AFEE1FC605D7}" type="sibTrans" cxnId="{1EA45BDC-7498-EB40-8D98-800BFFA5AE3E}">
      <dgm:prSet/>
      <dgm:spPr/>
      <dgm:t>
        <a:bodyPr/>
        <a:lstStyle/>
        <a:p>
          <a:endParaRPr lang="fr-FR"/>
        </a:p>
      </dgm:t>
    </dgm:pt>
    <dgm:pt modelId="{158A8860-1BC8-AF48-A67F-1C39AF404B85}" type="pres">
      <dgm:prSet presAssocID="{52084601-10BD-6544-8170-66F2A259DE03}" presName="Name0" presStyleCnt="0">
        <dgm:presLayoutVars>
          <dgm:dir/>
          <dgm:resizeHandles val="exact"/>
        </dgm:presLayoutVars>
      </dgm:prSet>
      <dgm:spPr/>
    </dgm:pt>
    <dgm:pt modelId="{3A2B1441-7D31-6740-9C73-1ABF0678E75B}" type="pres">
      <dgm:prSet presAssocID="{71C9DEAA-54EF-4E44-8BDE-69E0BE25C85A}" presName="compNode" presStyleCnt="0"/>
      <dgm:spPr/>
    </dgm:pt>
    <dgm:pt modelId="{5CFBADF0-727C-5146-A08E-C49D37CE80CC}" type="pres">
      <dgm:prSet presAssocID="{71C9DEAA-54EF-4E44-8BDE-69E0BE25C85A}" presName="pict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59E325F-D71A-624B-AAB7-A275B94EC4C8}" type="pres">
      <dgm:prSet presAssocID="{71C9DEAA-54EF-4E44-8BDE-69E0BE25C85A}" presName="textRect" presStyleLbl="revTx" presStyleIdx="0" presStyleCnt="4">
        <dgm:presLayoutVars>
          <dgm:bulletEnabled val="1"/>
        </dgm:presLayoutVars>
      </dgm:prSet>
      <dgm:spPr/>
    </dgm:pt>
    <dgm:pt modelId="{925BCA36-86F5-3544-AEC8-74723F4D71EC}" type="pres">
      <dgm:prSet presAssocID="{FE348264-4589-FC46-951E-90FCA734A2B9}" presName="sibTrans" presStyleLbl="sibTrans2D1" presStyleIdx="0" presStyleCnt="0"/>
      <dgm:spPr/>
    </dgm:pt>
    <dgm:pt modelId="{3C567365-8519-BF4E-BD6C-D0EFBE94E800}" type="pres">
      <dgm:prSet presAssocID="{F284FBA4-53E4-B048-AFFA-A2D9889918AD}" presName="compNode" presStyleCnt="0"/>
      <dgm:spPr/>
    </dgm:pt>
    <dgm:pt modelId="{47306519-BF00-A544-BAD3-EE7DAE907AF7}" type="pres">
      <dgm:prSet presAssocID="{F284FBA4-53E4-B048-AFFA-A2D9889918AD}" presName="pictRect" presStyleLbl="node1" presStyleIdx="1" presStyleCnt="4"/>
      <dgm:spPr>
        <a:blipFill>
          <a:blip xmlns:r="http://schemas.openxmlformats.org/officeDocument/2006/relationships" r:embed="rId6"/>
          <a:srcRect/>
          <a:stretch>
            <a:fillRect l="-2000" r="-2000"/>
          </a:stretch>
        </a:blipFill>
      </dgm:spPr>
    </dgm:pt>
    <dgm:pt modelId="{3BDEC148-4EE0-E34C-84D2-896D370E192D}" type="pres">
      <dgm:prSet presAssocID="{F284FBA4-53E4-B048-AFFA-A2D9889918AD}" presName="textRect" presStyleLbl="revTx" presStyleIdx="1" presStyleCnt="4">
        <dgm:presLayoutVars>
          <dgm:bulletEnabled val="1"/>
        </dgm:presLayoutVars>
      </dgm:prSet>
      <dgm:spPr/>
    </dgm:pt>
    <dgm:pt modelId="{8BA3CE57-50A3-E140-A6C2-23BCFAB1C8FB}" type="pres">
      <dgm:prSet presAssocID="{D81F2C15-9F39-DA46-A757-B014A1387729}" presName="sibTrans" presStyleLbl="sibTrans2D1" presStyleIdx="0" presStyleCnt="0"/>
      <dgm:spPr/>
    </dgm:pt>
    <dgm:pt modelId="{3FB6521E-F098-B542-8AEE-5221532275A6}" type="pres">
      <dgm:prSet presAssocID="{04F194CB-126E-9149-A123-6CCAC6DEB026}" presName="compNode" presStyleCnt="0"/>
      <dgm:spPr/>
    </dgm:pt>
    <dgm:pt modelId="{5BC3FC57-64B0-C649-99C5-74719B2D9ECC}" type="pres">
      <dgm:prSet presAssocID="{04F194CB-126E-9149-A123-6CCAC6DEB026}" presName="pictRect" presStyleLbl="node1" presStyleIdx="2" presStyleCnt="4" custScaleY="10012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DDE5961-7ED0-3B49-A4E2-CB3799A06347}" type="pres">
      <dgm:prSet presAssocID="{04F194CB-126E-9149-A123-6CCAC6DEB026}" presName="textRect" presStyleLbl="revTx" presStyleIdx="2" presStyleCnt="4">
        <dgm:presLayoutVars>
          <dgm:bulletEnabled val="1"/>
        </dgm:presLayoutVars>
      </dgm:prSet>
      <dgm:spPr/>
    </dgm:pt>
    <dgm:pt modelId="{8B9B4A88-4516-C94F-9D97-E0996A2A8A51}" type="pres">
      <dgm:prSet presAssocID="{7EE32B68-086E-E346-9B0F-FCCF85A58BFC}" presName="sibTrans" presStyleLbl="sibTrans2D1" presStyleIdx="0" presStyleCnt="0"/>
      <dgm:spPr/>
    </dgm:pt>
    <dgm:pt modelId="{19A42D5B-EEA0-084D-A5BF-50C45B119FE8}" type="pres">
      <dgm:prSet presAssocID="{BD5A82F2-108A-1348-B5D8-3734B3D67536}" presName="compNode" presStyleCnt="0"/>
      <dgm:spPr/>
    </dgm:pt>
    <dgm:pt modelId="{431CF72B-9329-394B-A4BF-E5605D3F1905}" type="pres">
      <dgm:prSet presAssocID="{BD5A82F2-108A-1348-B5D8-3734B3D67536}" presName="pict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170D4C4-74BC-954E-9AD2-E4FDFCEA6D6D}" type="pres">
      <dgm:prSet presAssocID="{BD5A82F2-108A-1348-B5D8-3734B3D6753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E448219-FBE0-D741-ACAE-1CAF74247B1E}" srcId="{52084601-10BD-6544-8170-66F2A259DE03}" destId="{F284FBA4-53E4-B048-AFFA-A2D9889918AD}" srcOrd="1" destOrd="0" parTransId="{5D7060BA-012D-4040-B46A-728C241B2BA1}" sibTransId="{D81F2C15-9F39-DA46-A757-B014A1387729}"/>
    <dgm:cxn modelId="{D51C9435-549D-8E43-87BC-F663A37A361B}" type="presOf" srcId="{7EE32B68-086E-E346-9B0F-FCCF85A58BFC}" destId="{8B9B4A88-4516-C94F-9D97-E0996A2A8A51}" srcOrd="0" destOrd="0" presId="urn:microsoft.com/office/officeart/2005/8/layout/pList1"/>
    <dgm:cxn modelId="{92958941-C58B-E44E-9645-08823D772231}" type="presOf" srcId="{71C9DEAA-54EF-4E44-8BDE-69E0BE25C85A}" destId="{C59E325F-D71A-624B-AAB7-A275B94EC4C8}" srcOrd="0" destOrd="0" presId="urn:microsoft.com/office/officeart/2005/8/layout/pList1"/>
    <dgm:cxn modelId="{302D9C59-592F-C34A-BDA2-B0FF654A9070}" type="presOf" srcId="{BD5A82F2-108A-1348-B5D8-3734B3D67536}" destId="{8170D4C4-74BC-954E-9AD2-E4FDFCEA6D6D}" srcOrd="0" destOrd="0" presId="urn:microsoft.com/office/officeart/2005/8/layout/pList1"/>
    <dgm:cxn modelId="{5DAD3F64-44AF-4E40-AD7C-90BC40C4960D}" type="presOf" srcId="{D81F2C15-9F39-DA46-A757-B014A1387729}" destId="{8BA3CE57-50A3-E140-A6C2-23BCFAB1C8FB}" srcOrd="0" destOrd="0" presId="urn:microsoft.com/office/officeart/2005/8/layout/pList1"/>
    <dgm:cxn modelId="{0F2B707F-D038-9A4C-8BD4-3A5A21F28222}" srcId="{52084601-10BD-6544-8170-66F2A259DE03}" destId="{71C9DEAA-54EF-4E44-8BDE-69E0BE25C85A}" srcOrd="0" destOrd="0" parTransId="{9F307C8D-B87C-DF4B-A985-094637CF3A50}" sibTransId="{FE348264-4589-FC46-951E-90FCA734A2B9}"/>
    <dgm:cxn modelId="{5468D180-5042-2A4B-9C99-7CB5C99D954D}" type="presOf" srcId="{FE348264-4589-FC46-951E-90FCA734A2B9}" destId="{925BCA36-86F5-3544-AEC8-74723F4D71EC}" srcOrd="0" destOrd="0" presId="urn:microsoft.com/office/officeart/2005/8/layout/pList1"/>
    <dgm:cxn modelId="{47745585-48D6-984E-83D1-6105F0680E7E}" type="presOf" srcId="{52084601-10BD-6544-8170-66F2A259DE03}" destId="{158A8860-1BC8-AF48-A67F-1C39AF404B85}" srcOrd="0" destOrd="0" presId="urn:microsoft.com/office/officeart/2005/8/layout/pList1"/>
    <dgm:cxn modelId="{7DEE8CD3-5584-924B-8624-A8E8875E6AB2}" type="presOf" srcId="{04F194CB-126E-9149-A123-6CCAC6DEB026}" destId="{1DDE5961-7ED0-3B49-A4E2-CB3799A06347}" srcOrd="0" destOrd="0" presId="urn:microsoft.com/office/officeart/2005/8/layout/pList1"/>
    <dgm:cxn modelId="{1EA45BDC-7498-EB40-8D98-800BFFA5AE3E}" srcId="{52084601-10BD-6544-8170-66F2A259DE03}" destId="{BD5A82F2-108A-1348-B5D8-3734B3D67536}" srcOrd="3" destOrd="0" parTransId="{199E0E44-CFDA-8841-869E-A32C91BE9831}" sibTransId="{E95021C7-71E7-154B-ADBB-AFEE1FC605D7}"/>
    <dgm:cxn modelId="{5F1C14EC-2B21-024C-8DBC-E816943CE929}" type="presOf" srcId="{F284FBA4-53E4-B048-AFFA-A2D9889918AD}" destId="{3BDEC148-4EE0-E34C-84D2-896D370E192D}" srcOrd="0" destOrd="0" presId="urn:microsoft.com/office/officeart/2005/8/layout/pList1"/>
    <dgm:cxn modelId="{544700F1-C482-2B44-9095-B837119557F4}" srcId="{52084601-10BD-6544-8170-66F2A259DE03}" destId="{04F194CB-126E-9149-A123-6CCAC6DEB026}" srcOrd="2" destOrd="0" parTransId="{D7618421-D10A-9242-8A5C-16BA8324EE06}" sibTransId="{7EE32B68-086E-E346-9B0F-FCCF85A58BFC}"/>
    <dgm:cxn modelId="{7EFD7473-3C14-474D-8A7A-DB919AB0246F}" type="presParOf" srcId="{158A8860-1BC8-AF48-A67F-1C39AF404B85}" destId="{3A2B1441-7D31-6740-9C73-1ABF0678E75B}" srcOrd="0" destOrd="0" presId="urn:microsoft.com/office/officeart/2005/8/layout/pList1"/>
    <dgm:cxn modelId="{D4189047-2DCF-3A45-A1DE-8401F4578C13}" type="presParOf" srcId="{3A2B1441-7D31-6740-9C73-1ABF0678E75B}" destId="{5CFBADF0-727C-5146-A08E-C49D37CE80CC}" srcOrd="0" destOrd="0" presId="urn:microsoft.com/office/officeart/2005/8/layout/pList1"/>
    <dgm:cxn modelId="{B90FEB2F-8329-0B46-8A83-AC145A52EFAD}" type="presParOf" srcId="{3A2B1441-7D31-6740-9C73-1ABF0678E75B}" destId="{C59E325F-D71A-624B-AAB7-A275B94EC4C8}" srcOrd="1" destOrd="0" presId="urn:microsoft.com/office/officeart/2005/8/layout/pList1"/>
    <dgm:cxn modelId="{96945224-D429-1B42-8E45-519F30DBCE13}" type="presParOf" srcId="{158A8860-1BC8-AF48-A67F-1C39AF404B85}" destId="{925BCA36-86F5-3544-AEC8-74723F4D71EC}" srcOrd="1" destOrd="0" presId="urn:microsoft.com/office/officeart/2005/8/layout/pList1"/>
    <dgm:cxn modelId="{A148CD8A-3361-4543-AD4F-49839C29B942}" type="presParOf" srcId="{158A8860-1BC8-AF48-A67F-1C39AF404B85}" destId="{3C567365-8519-BF4E-BD6C-D0EFBE94E800}" srcOrd="2" destOrd="0" presId="urn:microsoft.com/office/officeart/2005/8/layout/pList1"/>
    <dgm:cxn modelId="{171E4DC1-04F1-4444-95DA-F8DB9D9AA695}" type="presParOf" srcId="{3C567365-8519-BF4E-BD6C-D0EFBE94E800}" destId="{47306519-BF00-A544-BAD3-EE7DAE907AF7}" srcOrd="0" destOrd="0" presId="urn:microsoft.com/office/officeart/2005/8/layout/pList1"/>
    <dgm:cxn modelId="{9E5BF88C-C267-BC48-BAA3-A3C9CF22F3B3}" type="presParOf" srcId="{3C567365-8519-BF4E-BD6C-D0EFBE94E800}" destId="{3BDEC148-4EE0-E34C-84D2-896D370E192D}" srcOrd="1" destOrd="0" presId="urn:microsoft.com/office/officeart/2005/8/layout/pList1"/>
    <dgm:cxn modelId="{E2F93508-CB02-7F43-9616-89C9828C7002}" type="presParOf" srcId="{158A8860-1BC8-AF48-A67F-1C39AF404B85}" destId="{8BA3CE57-50A3-E140-A6C2-23BCFAB1C8FB}" srcOrd="3" destOrd="0" presId="urn:microsoft.com/office/officeart/2005/8/layout/pList1"/>
    <dgm:cxn modelId="{F52208AD-BCC7-EB42-96B7-9494399B18D2}" type="presParOf" srcId="{158A8860-1BC8-AF48-A67F-1C39AF404B85}" destId="{3FB6521E-F098-B542-8AEE-5221532275A6}" srcOrd="4" destOrd="0" presId="urn:microsoft.com/office/officeart/2005/8/layout/pList1"/>
    <dgm:cxn modelId="{D10189AE-983C-F540-9C0E-C957AFFBDD6A}" type="presParOf" srcId="{3FB6521E-F098-B542-8AEE-5221532275A6}" destId="{5BC3FC57-64B0-C649-99C5-74719B2D9ECC}" srcOrd="0" destOrd="0" presId="urn:microsoft.com/office/officeart/2005/8/layout/pList1"/>
    <dgm:cxn modelId="{761E99BF-006B-964E-ADBA-F294C73B064F}" type="presParOf" srcId="{3FB6521E-F098-B542-8AEE-5221532275A6}" destId="{1DDE5961-7ED0-3B49-A4E2-CB3799A06347}" srcOrd="1" destOrd="0" presId="urn:microsoft.com/office/officeart/2005/8/layout/pList1"/>
    <dgm:cxn modelId="{D0978528-886C-C24F-A7FA-8C31D8619A4F}" type="presParOf" srcId="{158A8860-1BC8-AF48-A67F-1C39AF404B85}" destId="{8B9B4A88-4516-C94F-9D97-E0996A2A8A51}" srcOrd="5" destOrd="0" presId="urn:microsoft.com/office/officeart/2005/8/layout/pList1"/>
    <dgm:cxn modelId="{C7559DCD-2CD9-A549-9DD0-AEE803A4241E}" type="presParOf" srcId="{158A8860-1BC8-AF48-A67F-1C39AF404B85}" destId="{19A42D5B-EEA0-084D-A5BF-50C45B119FE8}" srcOrd="6" destOrd="0" presId="urn:microsoft.com/office/officeart/2005/8/layout/pList1"/>
    <dgm:cxn modelId="{E5249C9A-0F46-384F-B488-C768297BA51E}" type="presParOf" srcId="{19A42D5B-EEA0-084D-A5BF-50C45B119FE8}" destId="{431CF72B-9329-394B-A4BF-E5605D3F1905}" srcOrd="0" destOrd="0" presId="urn:microsoft.com/office/officeart/2005/8/layout/pList1"/>
    <dgm:cxn modelId="{B143D710-1CBF-9842-BE24-EA1016112706}" type="presParOf" srcId="{19A42D5B-EEA0-084D-A5BF-50C45B119FE8}" destId="{8170D4C4-74BC-954E-9AD2-E4FDFCEA6D6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F2CA5-7C75-4F53-B5FC-52CE76DE0C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B9C9A9-3073-44C4-8D4E-2947E158BAFC}">
      <dgm:prSet/>
      <dgm:spPr/>
      <dgm:t>
        <a:bodyPr/>
        <a:lstStyle/>
        <a:p>
          <a:r>
            <a:rPr lang="fr-FR" dirty="0"/>
            <a:t>Manuellement</a:t>
          </a:r>
        </a:p>
      </dgm:t>
    </dgm:pt>
    <dgm:pt modelId="{1D09EBFE-16C7-43A6-ACDE-C42D32292578}" type="parTrans" cxnId="{A59FD2BC-6110-4267-A27D-4233A920DC12}">
      <dgm:prSet/>
      <dgm:spPr/>
      <dgm:t>
        <a:bodyPr/>
        <a:lstStyle/>
        <a:p>
          <a:endParaRPr lang="fr-FR"/>
        </a:p>
      </dgm:t>
    </dgm:pt>
    <dgm:pt modelId="{2919AAA1-6162-44A2-A738-6FCDE249AEF5}" type="sibTrans" cxnId="{A59FD2BC-6110-4267-A27D-4233A920DC12}">
      <dgm:prSet/>
      <dgm:spPr/>
      <dgm:t>
        <a:bodyPr/>
        <a:lstStyle/>
        <a:p>
          <a:endParaRPr lang="fr-FR"/>
        </a:p>
      </dgm:t>
    </dgm:pt>
    <dgm:pt modelId="{09CE6F11-9566-403E-B382-E0E150CC97D1}">
      <dgm:prSet/>
      <dgm:spPr/>
      <dgm:t>
        <a:bodyPr/>
        <a:lstStyle/>
        <a:p>
          <a:r>
            <a:rPr lang="fr-FR" dirty="0"/>
            <a:t>Connaître et appliquer les règles de référencement (Vancouver)</a:t>
          </a:r>
        </a:p>
      </dgm:t>
    </dgm:pt>
    <dgm:pt modelId="{7FBAE952-5E5B-4BEE-87BC-36E4C83A0A9B}" type="parTrans" cxnId="{AF7077B3-67DE-48A2-B937-27DA1CD1D868}">
      <dgm:prSet/>
      <dgm:spPr/>
      <dgm:t>
        <a:bodyPr/>
        <a:lstStyle/>
        <a:p>
          <a:endParaRPr lang="fr-FR"/>
        </a:p>
      </dgm:t>
    </dgm:pt>
    <dgm:pt modelId="{0917C95E-16B8-4C91-892C-51F8B6806104}" type="sibTrans" cxnId="{AF7077B3-67DE-48A2-B937-27DA1CD1D868}">
      <dgm:prSet/>
      <dgm:spPr/>
      <dgm:t>
        <a:bodyPr/>
        <a:lstStyle/>
        <a:p>
          <a:endParaRPr lang="fr-FR"/>
        </a:p>
      </dgm:t>
    </dgm:pt>
    <dgm:pt modelId="{C8DAB4C6-7BF2-4C07-9D06-649B35631222}">
      <dgm:prSet/>
      <dgm:spPr/>
      <dgm:t>
        <a:bodyPr/>
        <a:lstStyle/>
        <a:p>
          <a:r>
            <a:rPr lang="fr-FR" dirty="0"/>
            <a:t>Avec un logiciel gratuit de bibliographie type Zotero</a:t>
          </a:r>
        </a:p>
      </dgm:t>
    </dgm:pt>
    <dgm:pt modelId="{E88D972E-7307-4045-8395-1F4691319B82}" type="parTrans" cxnId="{EA698D55-087D-4C74-9CDD-8F80E5AD9068}">
      <dgm:prSet/>
      <dgm:spPr/>
      <dgm:t>
        <a:bodyPr/>
        <a:lstStyle/>
        <a:p>
          <a:endParaRPr lang="fr-FR"/>
        </a:p>
      </dgm:t>
    </dgm:pt>
    <dgm:pt modelId="{CECE456E-59DA-4B29-9949-4A58B7329E9E}" type="sibTrans" cxnId="{EA698D55-087D-4C74-9CDD-8F80E5AD9068}">
      <dgm:prSet/>
      <dgm:spPr/>
      <dgm:t>
        <a:bodyPr/>
        <a:lstStyle/>
        <a:p>
          <a:endParaRPr lang="fr-FR"/>
        </a:p>
      </dgm:t>
    </dgm:pt>
    <dgm:pt modelId="{043D0EC7-464A-4214-B7A6-625D60B12EEF}">
      <dgm:prSet/>
      <dgm:spPr/>
      <dgm:t>
        <a:bodyPr/>
        <a:lstStyle/>
        <a:p>
          <a:r>
            <a:rPr lang="fr-FR" dirty="0"/>
            <a:t>Nécessite un peu de formation pour être à l’aise mais utile pour la suite (thèse +++)</a:t>
          </a:r>
        </a:p>
      </dgm:t>
    </dgm:pt>
    <dgm:pt modelId="{44FF8A7E-7EC1-4CBE-A331-886FB655B93B}" type="parTrans" cxnId="{4A2C2FEC-3A07-4CC7-B732-67B5DD597247}">
      <dgm:prSet/>
      <dgm:spPr/>
      <dgm:t>
        <a:bodyPr/>
        <a:lstStyle/>
        <a:p>
          <a:endParaRPr lang="fr-FR"/>
        </a:p>
      </dgm:t>
    </dgm:pt>
    <dgm:pt modelId="{425055C0-6BAD-4653-940B-346BF1FB1675}" type="sibTrans" cxnId="{4A2C2FEC-3A07-4CC7-B732-67B5DD597247}">
      <dgm:prSet/>
      <dgm:spPr/>
      <dgm:t>
        <a:bodyPr/>
        <a:lstStyle/>
        <a:p>
          <a:endParaRPr lang="fr-FR"/>
        </a:p>
      </dgm:t>
    </dgm:pt>
    <dgm:pt modelId="{E254E5BD-4299-4744-8E47-8768DE9D8F60}" type="pres">
      <dgm:prSet presAssocID="{CE8F2CA5-7C75-4F53-B5FC-52CE76DE0C10}" presName="Name0" presStyleCnt="0">
        <dgm:presLayoutVars>
          <dgm:dir/>
          <dgm:animLvl val="lvl"/>
          <dgm:resizeHandles val="exact"/>
        </dgm:presLayoutVars>
      </dgm:prSet>
      <dgm:spPr/>
    </dgm:pt>
    <dgm:pt modelId="{BD235304-3756-4181-A9AD-41065A603A30}" type="pres">
      <dgm:prSet presAssocID="{6FB9C9A9-3073-44C4-8D4E-2947E158BAFC}" presName="composite" presStyleCnt="0"/>
      <dgm:spPr/>
    </dgm:pt>
    <dgm:pt modelId="{EB6A4E6F-ED49-4FCB-95C3-9D35591129B0}" type="pres">
      <dgm:prSet presAssocID="{6FB9C9A9-3073-44C4-8D4E-2947E158BA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996B83C-6E34-4C7C-82F7-15A75CB93FDA}" type="pres">
      <dgm:prSet presAssocID="{6FB9C9A9-3073-44C4-8D4E-2947E158BAFC}" presName="desTx" presStyleLbl="alignAccFollowNode1" presStyleIdx="0" presStyleCnt="2">
        <dgm:presLayoutVars>
          <dgm:bulletEnabled val="1"/>
        </dgm:presLayoutVars>
      </dgm:prSet>
      <dgm:spPr/>
    </dgm:pt>
    <dgm:pt modelId="{5A152B16-724C-416C-972E-ADC0B32ED00B}" type="pres">
      <dgm:prSet presAssocID="{2919AAA1-6162-44A2-A738-6FCDE249AEF5}" presName="space" presStyleCnt="0"/>
      <dgm:spPr/>
    </dgm:pt>
    <dgm:pt modelId="{21F37A48-96D3-4601-B1E4-2927309F4CEE}" type="pres">
      <dgm:prSet presAssocID="{C8DAB4C6-7BF2-4C07-9D06-649B35631222}" presName="composite" presStyleCnt="0"/>
      <dgm:spPr/>
    </dgm:pt>
    <dgm:pt modelId="{061E6FAC-94D4-4755-A403-8444235C129B}" type="pres">
      <dgm:prSet presAssocID="{C8DAB4C6-7BF2-4C07-9D06-649B356312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BD0E1C1-C26D-4059-950A-FCCD05DC459D}" type="pres">
      <dgm:prSet presAssocID="{C8DAB4C6-7BF2-4C07-9D06-649B356312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333634E-0C40-4442-B609-2A9E4DFF00C1}" type="presOf" srcId="{C8DAB4C6-7BF2-4C07-9D06-649B35631222}" destId="{061E6FAC-94D4-4755-A403-8444235C129B}" srcOrd="0" destOrd="0" presId="urn:microsoft.com/office/officeart/2005/8/layout/hList1"/>
    <dgm:cxn modelId="{EA698D55-087D-4C74-9CDD-8F80E5AD9068}" srcId="{CE8F2CA5-7C75-4F53-B5FC-52CE76DE0C10}" destId="{C8DAB4C6-7BF2-4C07-9D06-649B35631222}" srcOrd="1" destOrd="0" parTransId="{E88D972E-7307-4045-8395-1F4691319B82}" sibTransId="{CECE456E-59DA-4B29-9949-4A58B7329E9E}"/>
    <dgm:cxn modelId="{A597A0A8-C5A0-477F-B067-EA6468CE71DA}" type="presOf" srcId="{CE8F2CA5-7C75-4F53-B5FC-52CE76DE0C10}" destId="{E254E5BD-4299-4744-8E47-8768DE9D8F60}" srcOrd="0" destOrd="0" presId="urn:microsoft.com/office/officeart/2005/8/layout/hList1"/>
    <dgm:cxn modelId="{5B20E9A8-D9DC-4915-A823-DFE5A9F9094F}" type="presOf" srcId="{6FB9C9A9-3073-44C4-8D4E-2947E158BAFC}" destId="{EB6A4E6F-ED49-4FCB-95C3-9D35591129B0}" srcOrd="0" destOrd="0" presId="urn:microsoft.com/office/officeart/2005/8/layout/hList1"/>
    <dgm:cxn modelId="{AF7077B3-67DE-48A2-B937-27DA1CD1D868}" srcId="{6FB9C9A9-3073-44C4-8D4E-2947E158BAFC}" destId="{09CE6F11-9566-403E-B382-E0E150CC97D1}" srcOrd="0" destOrd="0" parTransId="{7FBAE952-5E5B-4BEE-87BC-36E4C83A0A9B}" sibTransId="{0917C95E-16B8-4C91-892C-51F8B6806104}"/>
    <dgm:cxn modelId="{A59FD2BC-6110-4267-A27D-4233A920DC12}" srcId="{CE8F2CA5-7C75-4F53-B5FC-52CE76DE0C10}" destId="{6FB9C9A9-3073-44C4-8D4E-2947E158BAFC}" srcOrd="0" destOrd="0" parTransId="{1D09EBFE-16C7-43A6-ACDE-C42D32292578}" sibTransId="{2919AAA1-6162-44A2-A738-6FCDE249AEF5}"/>
    <dgm:cxn modelId="{88D249C5-D8C8-48FB-9C31-927D907B7C6D}" type="presOf" srcId="{09CE6F11-9566-403E-B382-E0E150CC97D1}" destId="{F996B83C-6E34-4C7C-82F7-15A75CB93FDA}" srcOrd="0" destOrd="0" presId="urn:microsoft.com/office/officeart/2005/8/layout/hList1"/>
    <dgm:cxn modelId="{B0C84CD5-5399-4AFD-9066-E2EA0EF47037}" type="presOf" srcId="{043D0EC7-464A-4214-B7A6-625D60B12EEF}" destId="{7BD0E1C1-C26D-4059-950A-FCCD05DC459D}" srcOrd="0" destOrd="0" presId="urn:microsoft.com/office/officeart/2005/8/layout/hList1"/>
    <dgm:cxn modelId="{4A2C2FEC-3A07-4CC7-B732-67B5DD597247}" srcId="{C8DAB4C6-7BF2-4C07-9D06-649B35631222}" destId="{043D0EC7-464A-4214-B7A6-625D60B12EEF}" srcOrd="0" destOrd="0" parTransId="{44FF8A7E-7EC1-4CBE-A331-886FB655B93B}" sibTransId="{425055C0-6BAD-4653-940B-346BF1FB1675}"/>
    <dgm:cxn modelId="{F3A8F49F-F7CB-4CE2-ADEA-6B189EB554A0}" type="presParOf" srcId="{E254E5BD-4299-4744-8E47-8768DE9D8F60}" destId="{BD235304-3756-4181-A9AD-41065A603A30}" srcOrd="0" destOrd="0" presId="urn:microsoft.com/office/officeart/2005/8/layout/hList1"/>
    <dgm:cxn modelId="{A8DC9290-9C15-4E24-905A-2BAFF376D369}" type="presParOf" srcId="{BD235304-3756-4181-A9AD-41065A603A30}" destId="{EB6A4E6F-ED49-4FCB-95C3-9D35591129B0}" srcOrd="0" destOrd="0" presId="urn:microsoft.com/office/officeart/2005/8/layout/hList1"/>
    <dgm:cxn modelId="{4748A4AD-38DD-459F-A633-80D3112D3717}" type="presParOf" srcId="{BD235304-3756-4181-A9AD-41065A603A30}" destId="{F996B83C-6E34-4C7C-82F7-15A75CB93FDA}" srcOrd="1" destOrd="0" presId="urn:microsoft.com/office/officeart/2005/8/layout/hList1"/>
    <dgm:cxn modelId="{6E45A7DB-255A-476C-9FF1-1923C9E1CF0A}" type="presParOf" srcId="{E254E5BD-4299-4744-8E47-8768DE9D8F60}" destId="{5A152B16-724C-416C-972E-ADC0B32ED00B}" srcOrd="1" destOrd="0" presId="urn:microsoft.com/office/officeart/2005/8/layout/hList1"/>
    <dgm:cxn modelId="{C348AB1F-9BC6-4DE0-A400-1A5459F82764}" type="presParOf" srcId="{E254E5BD-4299-4744-8E47-8768DE9D8F60}" destId="{21F37A48-96D3-4601-B1E4-2927309F4CEE}" srcOrd="2" destOrd="0" presId="urn:microsoft.com/office/officeart/2005/8/layout/hList1"/>
    <dgm:cxn modelId="{1D218713-9D31-419E-9E94-A459974CE4CB}" type="presParOf" srcId="{21F37A48-96D3-4601-B1E4-2927309F4CEE}" destId="{061E6FAC-94D4-4755-A403-8444235C129B}" srcOrd="0" destOrd="0" presId="urn:microsoft.com/office/officeart/2005/8/layout/hList1"/>
    <dgm:cxn modelId="{B814E8DD-0308-41FB-896A-CD28F1B1013B}" type="presParOf" srcId="{21F37A48-96D3-4601-B1E4-2927309F4CEE}" destId="{7BD0E1C1-C26D-4059-950A-FCCD05DC45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BF759-BD90-0E4D-AD74-B864B91F78D2}" type="doc">
      <dgm:prSet loTypeId="urn:microsoft.com/office/officeart/2005/8/layout/hChevron3" loCatId="" qsTypeId="urn:microsoft.com/office/officeart/2005/8/quickstyle/simple1" qsCatId="simple" csTypeId="urn:microsoft.com/office/officeart/2005/8/colors/colorful5" csCatId="colorful" phldr="1"/>
      <dgm:spPr/>
    </dgm:pt>
    <dgm:pt modelId="{B13E92EF-E27A-0E43-9BD6-A8D1BF54CAD0}">
      <dgm:prSet phldrT="[Texte]" custT="1"/>
      <dgm:spPr/>
      <dgm:t>
        <a:bodyPr/>
        <a:lstStyle/>
        <a:p>
          <a:pPr algn="l"/>
          <a:r>
            <a:rPr lang="fr-FR" sz="2400" dirty="0"/>
            <a:t>    Niveau</a:t>
          </a:r>
          <a:br>
            <a:rPr lang="fr-FR" sz="2400" dirty="0"/>
          </a:br>
          <a:r>
            <a:rPr lang="fr-FR" sz="2400" dirty="0"/>
            <a:t>grand public</a:t>
          </a:r>
        </a:p>
      </dgm:t>
    </dgm:pt>
    <dgm:pt modelId="{38E38297-C484-2A44-B236-741A64584D67}" type="parTrans" cxnId="{4059F3A7-6D9E-C54A-B23F-C10AEA8CC362}">
      <dgm:prSet/>
      <dgm:spPr/>
      <dgm:t>
        <a:bodyPr/>
        <a:lstStyle/>
        <a:p>
          <a:endParaRPr lang="fr-FR"/>
        </a:p>
      </dgm:t>
    </dgm:pt>
    <dgm:pt modelId="{22ADADD3-3206-3C44-B2DB-9B31FEB793BF}" type="sibTrans" cxnId="{4059F3A7-6D9E-C54A-B23F-C10AEA8CC362}">
      <dgm:prSet/>
      <dgm:spPr/>
      <dgm:t>
        <a:bodyPr/>
        <a:lstStyle/>
        <a:p>
          <a:endParaRPr lang="fr-FR"/>
        </a:p>
      </dgm:t>
    </dgm:pt>
    <dgm:pt modelId="{BEB263B7-0F21-2B48-874E-F7CB8A9731F3}">
      <dgm:prSet phldrT="[Texte]" custT="1"/>
      <dgm:spPr/>
      <dgm:t>
        <a:bodyPr/>
        <a:lstStyle/>
        <a:p>
          <a:pPr algn="l"/>
          <a:r>
            <a:rPr lang="fr-FR" sz="2400" dirty="0"/>
            <a:t>       Niveau 2</a:t>
          </a:r>
          <a:r>
            <a:rPr lang="fr-FR" sz="2400" baseline="30000" dirty="0"/>
            <a:t>e</a:t>
          </a:r>
          <a:r>
            <a:rPr lang="fr-FR" sz="2400" dirty="0"/>
            <a:t> cycle</a:t>
          </a:r>
        </a:p>
      </dgm:t>
    </dgm:pt>
    <dgm:pt modelId="{8B040763-CC82-1D48-8746-A90A96FE7CAF}" type="parTrans" cxnId="{02723EB9-9DDD-7945-9159-4FA1F53FBFAB}">
      <dgm:prSet/>
      <dgm:spPr/>
      <dgm:t>
        <a:bodyPr/>
        <a:lstStyle/>
        <a:p>
          <a:endParaRPr lang="fr-FR"/>
        </a:p>
      </dgm:t>
    </dgm:pt>
    <dgm:pt modelId="{B1388D3F-69E3-CF4A-BA4A-3F6C6C784D76}" type="sibTrans" cxnId="{02723EB9-9DDD-7945-9159-4FA1F53FBFAB}">
      <dgm:prSet/>
      <dgm:spPr/>
      <dgm:t>
        <a:bodyPr/>
        <a:lstStyle/>
        <a:p>
          <a:endParaRPr lang="fr-FR"/>
        </a:p>
      </dgm:t>
    </dgm:pt>
    <dgm:pt modelId="{DE10824B-42B2-1246-ACA3-DF31719E7C7D}">
      <dgm:prSet phldrT="[Texte]" custT="1"/>
      <dgm:spPr/>
      <dgm:t>
        <a:bodyPr/>
        <a:lstStyle/>
        <a:p>
          <a:r>
            <a:rPr lang="fr-FR" sz="2400" dirty="0"/>
            <a:t>Niveau 3</a:t>
          </a:r>
          <a:r>
            <a:rPr lang="fr-FR" sz="2400" baseline="30000" dirty="0"/>
            <a:t>e</a:t>
          </a:r>
          <a:r>
            <a:rPr lang="fr-FR" sz="2400" dirty="0"/>
            <a:t> cycle et FMC</a:t>
          </a:r>
        </a:p>
      </dgm:t>
    </dgm:pt>
    <dgm:pt modelId="{2A0F6D13-DDF9-D348-9A8F-79E70511A689}" type="parTrans" cxnId="{170B7C17-BA7E-7F47-B397-F10EBAF9C488}">
      <dgm:prSet/>
      <dgm:spPr/>
      <dgm:t>
        <a:bodyPr/>
        <a:lstStyle/>
        <a:p>
          <a:endParaRPr lang="fr-FR"/>
        </a:p>
      </dgm:t>
    </dgm:pt>
    <dgm:pt modelId="{51E9A789-BBC2-9745-BEDF-CDF246382BC8}" type="sibTrans" cxnId="{170B7C17-BA7E-7F47-B397-F10EBAF9C488}">
      <dgm:prSet/>
      <dgm:spPr/>
      <dgm:t>
        <a:bodyPr/>
        <a:lstStyle/>
        <a:p>
          <a:endParaRPr lang="fr-FR"/>
        </a:p>
      </dgm:t>
    </dgm:pt>
    <dgm:pt modelId="{F481746B-9B03-2E4F-A746-809C572C0162}" type="pres">
      <dgm:prSet presAssocID="{3DCBF759-BD90-0E4D-AD74-B864B91F78D2}" presName="Name0" presStyleCnt="0">
        <dgm:presLayoutVars>
          <dgm:dir/>
          <dgm:resizeHandles val="exact"/>
        </dgm:presLayoutVars>
      </dgm:prSet>
      <dgm:spPr/>
    </dgm:pt>
    <dgm:pt modelId="{AA95C1BD-7DCF-4641-A16E-6BA9DF27C86A}" type="pres">
      <dgm:prSet presAssocID="{B13E92EF-E27A-0E43-9BD6-A8D1BF54CAD0}" presName="parTxOnly" presStyleLbl="node1" presStyleIdx="0" presStyleCnt="3" custScaleX="59957">
        <dgm:presLayoutVars>
          <dgm:bulletEnabled val="1"/>
        </dgm:presLayoutVars>
      </dgm:prSet>
      <dgm:spPr/>
    </dgm:pt>
    <dgm:pt modelId="{E3E634B1-7A5E-B940-8C34-011FBDEAB501}" type="pres">
      <dgm:prSet presAssocID="{22ADADD3-3206-3C44-B2DB-9B31FEB793BF}" presName="parSpace" presStyleCnt="0"/>
      <dgm:spPr/>
    </dgm:pt>
    <dgm:pt modelId="{D750D631-FFF1-C04C-941D-002F8D80D0EF}" type="pres">
      <dgm:prSet presAssocID="{BEB263B7-0F21-2B48-874E-F7CB8A9731F3}" presName="parTxOnly" presStyleLbl="node1" presStyleIdx="1" presStyleCnt="3">
        <dgm:presLayoutVars>
          <dgm:bulletEnabled val="1"/>
        </dgm:presLayoutVars>
      </dgm:prSet>
      <dgm:spPr/>
    </dgm:pt>
    <dgm:pt modelId="{93B705F3-35EF-F146-B69F-BA783842FADD}" type="pres">
      <dgm:prSet presAssocID="{B1388D3F-69E3-CF4A-BA4A-3F6C6C784D76}" presName="parSpace" presStyleCnt="0"/>
      <dgm:spPr/>
    </dgm:pt>
    <dgm:pt modelId="{60BE1128-7D1D-7C4D-88BA-C30D632ECAA0}" type="pres">
      <dgm:prSet presAssocID="{DE10824B-42B2-1246-ACA3-DF31719E7C7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70B7C17-BA7E-7F47-B397-F10EBAF9C488}" srcId="{3DCBF759-BD90-0E4D-AD74-B864B91F78D2}" destId="{DE10824B-42B2-1246-ACA3-DF31719E7C7D}" srcOrd="2" destOrd="0" parTransId="{2A0F6D13-DDF9-D348-9A8F-79E70511A689}" sibTransId="{51E9A789-BBC2-9745-BEDF-CDF246382BC8}"/>
    <dgm:cxn modelId="{F2BC8574-0080-F140-97FB-43A95EBDA408}" type="presOf" srcId="{DE10824B-42B2-1246-ACA3-DF31719E7C7D}" destId="{60BE1128-7D1D-7C4D-88BA-C30D632ECAA0}" srcOrd="0" destOrd="0" presId="urn:microsoft.com/office/officeart/2005/8/layout/hChevron3"/>
    <dgm:cxn modelId="{CF7CA783-5E6F-2642-B5D0-ADC249F35EFB}" type="presOf" srcId="{BEB263B7-0F21-2B48-874E-F7CB8A9731F3}" destId="{D750D631-FFF1-C04C-941D-002F8D80D0EF}" srcOrd="0" destOrd="0" presId="urn:microsoft.com/office/officeart/2005/8/layout/hChevron3"/>
    <dgm:cxn modelId="{4059F3A7-6D9E-C54A-B23F-C10AEA8CC362}" srcId="{3DCBF759-BD90-0E4D-AD74-B864B91F78D2}" destId="{B13E92EF-E27A-0E43-9BD6-A8D1BF54CAD0}" srcOrd="0" destOrd="0" parTransId="{38E38297-C484-2A44-B236-741A64584D67}" sibTransId="{22ADADD3-3206-3C44-B2DB-9B31FEB793BF}"/>
    <dgm:cxn modelId="{02723EB9-9DDD-7945-9159-4FA1F53FBFAB}" srcId="{3DCBF759-BD90-0E4D-AD74-B864B91F78D2}" destId="{BEB263B7-0F21-2B48-874E-F7CB8A9731F3}" srcOrd="1" destOrd="0" parTransId="{8B040763-CC82-1D48-8746-A90A96FE7CAF}" sibTransId="{B1388D3F-69E3-CF4A-BA4A-3F6C6C784D76}"/>
    <dgm:cxn modelId="{E94AD3D4-6446-AF40-986C-47CCAAB392BC}" type="presOf" srcId="{3DCBF759-BD90-0E4D-AD74-B864B91F78D2}" destId="{F481746B-9B03-2E4F-A746-809C572C0162}" srcOrd="0" destOrd="0" presId="urn:microsoft.com/office/officeart/2005/8/layout/hChevron3"/>
    <dgm:cxn modelId="{4B294EFA-A46F-174B-B648-E263A1C776C9}" type="presOf" srcId="{B13E92EF-E27A-0E43-9BD6-A8D1BF54CAD0}" destId="{AA95C1BD-7DCF-4641-A16E-6BA9DF27C86A}" srcOrd="0" destOrd="0" presId="urn:microsoft.com/office/officeart/2005/8/layout/hChevron3"/>
    <dgm:cxn modelId="{12B3DB0E-F539-8A45-933F-9C0E2059F64B}" type="presParOf" srcId="{F481746B-9B03-2E4F-A746-809C572C0162}" destId="{AA95C1BD-7DCF-4641-A16E-6BA9DF27C86A}" srcOrd="0" destOrd="0" presId="urn:microsoft.com/office/officeart/2005/8/layout/hChevron3"/>
    <dgm:cxn modelId="{F035FC55-7BCE-D541-A221-254C1350ACAD}" type="presParOf" srcId="{F481746B-9B03-2E4F-A746-809C572C0162}" destId="{E3E634B1-7A5E-B940-8C34-011FBDEAB501}" srcOrd="1" destOrd="0" presId="urn:microsoft.com/office/officeart/2005/8/layout/hChevron3"/>
    <dgm:cxn modelId="{07633874-2DD1-9140-9434-7CE3E1C41FEC}" type="presParOf" srcId="{F481746B-9B03-2E4F-A746-809C572C0162}" destId="{D750D631-FFF1-C04C-941D-002F8D80D0EF}" srcOrd="2" destOrd="0" presId="urn:microsoft.com/office/officeart/2005/8/layout/hChevron3"/>
    <dgm:cxn modelId="{88675FEE-9A5D-A645-BA2E-3175A384EA09}" type="presParOf" srcId="{F481746B-9B03-2E4F-A746-809C572C0162}" destId="{93B705F3-35EF-F146-B69F-BA783842FADD}" srcOrd="3" destOrd="0" presId="urn:microsoft.com/office/officeart/2005/8/layout/hChevron3"/>
    <dgm:cxn modelId="{06BF8BF2-F3CC-7748-8A4A-14E21F77A6EF}" type="presParOf" srcId="{F481746B-9B03-2E4F-A746-809C572C0162}" destId="{60BE1128-7D1D-7C4D-88BA-C30D632ECAA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44640-29FF-42EE-82CD-0A499BB0167C}">
      <dsp:nvSpPr>
        <dsp:cNvPr id="0" name=""/>
        <dsp:cNvSpPr/>
      </dsp:nvSpPr>
      <dsp:spPr>
        <a:xfrm>
          <a:off x="266578" y="345893"/>
          <a:ext cx="821355" cy="8213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D3565-9A18-48A5-8BB8-E29E46EDD274}">
      <dsp:nvSpPr>
        <dsp:cNvPr id="0" name=""/>
        <dsp:cNvSpPr/>
      </dsp:nvSpPr>
      <dsp:spPr>
        <a:xfrm>
          <a:off x="441621" y="520936"/>
          <a:ext cx="471269" cy="471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66DF7-D862-4130-A764-20ECDFBA6E8E}">
      <dsp:nvSpPr>
        <dsp:cNvPr id="0" name=""/>
        <dsp:cNvSpPr/>
      </dsp:nvSpPr>
      <dsp:spPr>
        <a:xfrm>
          <a:off x="4013" y="1423081"/>
          <a:ext cx="1346484" cy="159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i="0" u="sng" kern="1200" dirty="0"/>
            <a:t>Découvrir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0" i="0" kern="1200" dirty="0"/>
            <a:t>les différents sites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0" i="0" kern="1200" dirty="0"/>
            <a:t>bases de données utiles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fr-FR" sz="1600" b="0" i="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0" i="1" kern="1200" dirty="0"/>
            <a:t> en fonction de la question</a:t>
          </a:r>
          <a:endParaRPr lang="fr-FR" sz="1600" i="1" kern="1200" dirty="0"/>
        </a:p>
      </dsp:txBody>
      <dsp:txXfrm>
        <a:off x="4013" y="1423081"/>
        <a:ext cx="1346484" cy="1590534"/>
      </dsp:txXfrm>
    </dsp:sp>
    <dsp:sp modelId="{FD4FA041-961F-4771-86E9-640BC66BCC97}">
      <dsp:nvSpPr>
        <dsp:cNvPr id="0" name=""/>
        <dsp:cNvSpPr/>
      </dsp:nvSpPr>
      <dsp:spPr>
        <a:xfrm>
          <a:off x="1848697" y="345893"/>
          <a:ext cx="821355" cy="8213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548B2-144C-41A3-873F-06B2503663AD}">
      <dsp:nvSpPr>
        <dsp:cNvPr id="0" name=""/>
        <dsp:cNvSpPr/>
      </dsp:nvSpPr>
      <dsp:spPr>
        <a:xfrm>
          <a:off x="2023740" y="520936"/>
          <a:ext cx="471269" cy="471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DCC92-D6B3-4CEA-B3A7-BF8A478CB249}">
      <dsp:nvSpPr>
        <dsp:cNvPr id="0" name=""/>
        <dsp:cNvSpPr/>
      </dsp:nvSpPr>
      <dsp:spPr>
        <a:xfrm>
          <a:off x="1586132" y="1423081"/>
          <a:ext cx="1346484" cy="159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i="0" u="sng" kern="1200" dirty="0"/>
            <a:t>Connaître</a:t>
          </a:r>
          <a:r>
            <a:rPr lang="fr-FR" sz="1600" b="0" i="0" kern="1200" dirty="0"/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0" i="0" kern="1200" dirty="0"/>
            <a:t>les moyens d’accéder aux articles</a:t>
          </a:r>
          <a:endParaRPr lang="fr-FR" sz="1600" kern="1200" dirty="0"/>
        </a:p>
      </dsp:txBody>
      <dsp:txXfrm>
        <a:off x="1586132" y="1423081"/>
        <a:ext cx="1346484" cy="1590534"/>
      </dsp:txXfrm>
    </dsp:sp>
    <dsp:sp modelId="{E18ACBB6-717C-4C71-9ECE-7EF0093FFF49}">
      <dsp:nvSpPr>
        <dsp:cNvPr id="0" name=""/>
        <dsp:cNvSpPr/>
      </dsp:nvSpPr>
      <dsp:spPr>
        <a:xfrm>
          <a:off x="3430816" y="345893"/>
          <a:ext cx="821355" cy="8213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F60B5-D318-4DDA-9DA8-A018E1A64704}">
      <dsp:nvSpPr>
        <dsp:cNvPr id="0" name=""/>
        <dsp:cNvSpPr/>
      </dsp:nvSpPr>
      <dsp:spPr>
        <a:xfrm>
          <a:off x="3605859" y="520936"/>
          <a:ext cx="471269" cy="471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EE171-93C4-44A6-A2BF-32CC4DFFE4BE}">
      <dsp:nvSpPr>
        <dsp:cNvPr id="0" name=""/>
        <dsp:cNvSpPr/>
      </dsp:nvSpPr>
      <dsp:spPr>
        <a:xfrm>
          <a:off x="3155218" y="1378339"/>
          <a:ext cx="1346484" cy="159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1" i="0" u="sng" kern="1200" dirty="0"/>
            <a:t>Savoir</a:t>
          </a:r>
          <a:r>
            <a:rPr lang="fr-FR" sz="1600" b="0" i="0" kern="1200" dirty="0"/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600" b="0" i="0" kern="1200" dirty="0"/>
            <a:t>rédiger une réponse à sa question dans la pratique quotidienne</a:t>
          </a:r>
          <a:endParaRPr lang="fr-FR" sz="1600" kern="1200" dirty="0"/>
        </a:p>
      </dsp:txBody>
      <dsp:txXfrm>
        <a:off x="3155218" y="1378339"/>
        <a:ext cx="1346484" cy="1590534"/>
      </dsp:txXfrm>
    </dsp:sp>
    <dsp:sp modelId="{E654AEEA-6C85-4ABF-8F10-995B6F5904BB}">
      <dsp:nvSpPr>
        <dsp:cNvPr id="0" name=""/>
        <dsp:cNvSpPr/>
      </dsp:nvSpPr>
      <dsp:spPr>
        <a:xfrm>
          <a:off x="5012935" y="345893"/>
          <a:ext cx="821355" cy="8213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271DB-49AC-4122-96EB-774794FDA32A}">
      <dsp:nvSpPr>
        <dsp:cNvPr id="0" name=""/>
        <dsp:cNvSpPr/>
      </dsp:nvSpPr>
      <dsp:spPr>
        <a:xfrm>
          <a:off x="5187978" y="520936"/>
          <a:ext cx="471269" cy="471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91AD-7534-45F3-8D2B-9B3602625B5E}">
      <dsp:nvSpPr>
        <dsp:cNvPr id="0" name=""/>
        <dsp:cNvSpPr/>
      </dsp:nvSpPr>
      <dsp:spPr>
        <a:xfrm>
          <a:off x="4750371" y="1423081"/>
          <a:ext cx="1346484" cy="159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b="1" i="0" u="sng" kern="1200" dirty="0"/>
            <a:t>Savoir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b="0" i="0" kern="1200" dirty="0"/>
            <a:t> citer ses sources</a:t>
          </a:r>
          <a:endParaRPr lang="fr-FR" sz="1800" kern="1200" dirty="0"/>
        </a:p>
      </dsp:txBody>
      <dsp:txXfrm>
        <a:off x="4750371" y="1423081"/>
        <a:ext cx="1346484" cy="1590534"/>
      </dsp:txXfrm>
    </dsp:sp>
    <dsp:sp modelId="{5F7F116F-9A3B-4284-859D-AA41D08642FA}">
      <dsp:nvSpPr>
        <dsp:cNvPr id="0" name=""/>
        <dsp:cNvSpPr/>
      </dsp:nvSpPr>
      <dsp:spPr>
        <a:xfrm>
          <a:off x="6789702" y="328525"/>
          <a:ext cx="821355" cy="8213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9F9B-3372-43D9-8956-451521F757B8}">
      <dsp:nvSpPr>
        <dsp:cNvPr id="0" name=""/>
        <dsp:cNvSpPr/>
      </dsp:nvSpPr>
      <dsp:spPr>
        <a:xfrm>
          <a:off x="6964745" y="503568"/>
          <a:ext cx="471269" cy="471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F32EA-3CDC-49E4-B0C3-02920A5D143A}">
      <dsp:nvSpPr>
        <dsp:cNvPr id="0" name=""/>
        <dsp:cNvSpPr/>
      </dsp:nvSpPr>
      <dsp:spPr>
        <a:xfrm>
          <a:off x="6332490" y="1370975"/>
          <a:ext cx="1735779" cy="16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b="1" i="0" u="sng" kern="1200" dirty="0"/>
            <a:t>Connaître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b="0" i="0" kern="1200" dirty="0"/>
            <a:t>les formations offertes par les </a:t>
          </a:r>
          <a:r>
            <a:rPr lang="fr-FR" sz="1800" b="0" i="0" kern="1200" dirty="0" err="1"/>
            <a:t>bibliotheques</a:t>
          </a:r>
          <a:endParaRPr lang="fr-FR" sz="1800" kern="1200" dirty="0"/>
        </a:p>
      </dsp:txBody>
      <dsp:txXfrm>
        <a:off x="6332490" y="1370975"/>
        <a:ext cx="1735779" cy="1660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290EF-B118-EC41-BCC3-FA67C5915C35}">
      <dsp:nvSpPr>
        <dsp:cNvPr id="0" name=""/>
        <dsp:cNvSpPr/>
      </dsp:nvSpPr>
      <dsp:spPr>
        <a:xfrm>
          <a:off x="0" y="68536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Base de données</a:t>
          </a:r>
          <a:endParaRPr lang="fr-FR" sz="1700" kern="1200"/>
        </a:p>
      </dsp:txBody>
      <dsp:txXfrm>
        <a:off x="19904" y="88440"/>
        <a:ext cx="5309398" cy="367937"/>
      </dsp:txXfrm>
    </dsp:sp>
    <dsp:sp modelId="{EFF4FE7E-A07E-A746-8577-19CF0A670A59}">
      <dsp:nvSpPr>
        <dsp:cNvPr id="0" name=""/>
        <dsp:cNvSpPr/>
      </dsp:nvSpPr>
      <dsp:spPr>
        <a:xfrm>
          <a:off x="0" y="525241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Permet de répondre à une question de recherche précise</a:t>
          </a:r>
          <a:endParaRPr lang="fr-FR" sz="1700" kern="1200"/>
        </a:p>
      </dsp:txBody>
      <dsp:txXfrm>
        <a:off x="19904" y="545145"/>
        <a:ext cx="5309398" cy="367937"/>
      </dsp:txXfrm>
    </dsp:sp>
    <dsp:sp modelId="{89827AD4-9AC3-FD4F-8149-BB350E8CF80C}">
      <dsp:nvSpPr>
        <dsp:cNvPr id="0" name=""/>
        <dsp:cNvSpPr/>
      </dsp:nvSpPr>
      <dsp:spPr>
        <a:xfrm>
          <a:off x="0" y="981946"/>
          <a:ext cx="534920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/>
            <a:t>Se former? </a:t>
          </a:r>
          <a:endParaRPr lang="fr-FR" sz="1700" kern="1200"/>
        </a:p>
      </dsp:txBody>
      <dsp:txXfrm>
        <a:off x="19904" y="1001850"/>
        <a:ext cx="5309398" cy="367937"/>
      </dsp:txXfrm>
    </dsp:sp>
    <dsp:sp modelId="{B6E1ECE2-7CEB-1D4C-A139-38C28419D248}">
      <dsp:nvSpPr>
        <dsp:cNvPr id="0" name=""/>
        <dsp:cNvSpPr/>
      </dsp:nvSpPr>
      <dsp:spPr>
        <a:xfrm>
          <a:off x="0" y="1389691"/>
          <a:ext cx="534920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3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/>
            <a:t>Tutoriels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/>
            <a:t>Site de la bibliothèque</a:t>
          </a:r>
        </a:p>
      </dsp:txBody>
      <dsp:txXfrm>
        <a:off x="0" y="1389691"/>
        <a:ext cx="5349206" cy="448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B8617-D0EE-4658-B73E-3F4D58385371}">
      <dsp:nvSpPr>
        <dsp:cNvPr id="0" name=""/>
        <dsp:cNvSpPr/>
      </dsp:nvSpPr>
      <dsp:spPr>
        <a:xfrm>
          <a:off x="0" y="227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AFFC4-699D-4474-B5E2-7DD3B2C2C8CB}">
      <dsp:nvSpPr>
        <dsp:cNvPr id="0" name=""/>
        <dsp:cNvSpPr/>
      </dsp:nvSpPr>
      <dsp:spPr>
        <a:xfrm>
          <a:off x="0" y="227"/>
          <a:ext cx="7886700" cy="1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" action="ppaction://noaction"/>
            </a:rPr>
            <a:t>http://www.chu-rouen.fr/cismef/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" action="ppaction://noaction"/>
            </a:rPr>
            <a:t>https://www.hetop.eu/</a:t>
          </a:r>
          <a:endParaRPr lang="fr-F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hlinkClick xmlns:r="http://schemas.openxmlformats.org/officeDocument/2006/relationships" r:id="rId1"/>
            </a:rPr>
            <a:t>https://crbm.chu-rouen.fr/querybuilder/</a:t>
          </a:r>
          <a:endParaRPr lang="en-US" sz="2300" kern="1200" dirty="0"/>
        </a:p>
      </dsp:txBody>
      <dsp:txXfrm>
        <a:off x="0" y="227"/>
        <a:ext cx="7886700" cy="1404960"/>
      </dsp:txXfrm>
    </dsp:sp>
    <dsp:sp modelId="{1B0050E2-C02F-4DBF-A319-883625BC129C}">
      <dsp:nvSpPr>
        <dsp:cNvPr id="0" name=""/>
        <dsp:cNvSpPr/>
      </dsp:nvSpPr>
      <dsp:spPr>
        <a:xfrm>
          <a:off x="0" y="1405188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50D389-1E59-4CEE-9901-4FB877DB3211}">
      <dsp:nvSpPr>
        <dsp:cNvPr id="0" name=""/>
        <dsp:cNvSpPr/>
      </dsp:nvSpPr>
      <dsp:spPr>
        <a:xfrm>
          <a:off x="0" y="1405188"/>
          <a:ext cx="7878998" cy="20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2060"/>
              </a:solidFill>
            </a:rPr>
            <a:t>Permet d’obtenir </a:t>
          </a:r>
          <a:r>
            <a:rPr lang="fr-FR" sz="2300" i="1" kern="1200" dirty="0">
              <a:solidFill>
                <a:srgbClr val="002060"/>
              </a:solidFill>
            </a:rPr>
            <a:t>les MeSH </a:t>
          </a:r>
          <a:r>
            <a:rPr lang="fr-FR" sz="2300" i="1" kern="1200" dirty="0" err="1">
              <a:solidFill>
                <a:srgbClr val="002060"/>
              </a:solidFill>
            </a:rPr>
            <a:t>term</a:t>
          </a:r>
          <a:r>
            <a:rPr lang="fr-FR" sz="2300" i="1" kern="1200" dirty="0">
              <a:solidFill>
                <a:srgbClr val="002060"/>
              </a:solidFill>
            </a:rPr>
            <a:t>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2060"/>
              </a:solidFill>
            </a:rPr>
            <a:t>Trouver des articles indexés dans </a:t>
          </a:r>
          <a:r>
            <a:rPr lang="fr-FR" sz="2300" kern="1200" dirty="0" err="1">
              <a:solidFill>
                <a:srgbClr val="002060"/>
              </a:solidFill>
            </a:rPr>
            <a:t>medline</a:t>
          </a:r>
          <a:r>
            <a:rPr lang="fr-FR" sz="2300" kern="1200" dirty="0">
              <a:solidFill>
                <a:srgbClr val="002060"/>
              </a:solidFill>
            </a:rPr>
            <a:t>, via </a:t>
          </a:r>
          <a:r>
            <a:rPr lang="fr-FR" sz="2300" kern="1200" dirty="0" err="1">
              <a:solidFill>
                <a:srgbClr val="002060"/>
              </a:solidFill>
            </a:rPr>
            <a:t>pubmed</a:t>
          </a:r>
          <a:endParaRPr lang="fr-FR" sz="2300" kern="1200" dirty="0">
            <a:solidFill>
              <a:srgbClr val="002060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2060"/>
              </a:solidFill>
            </a:rPr>
            <a:t>Ou faire directement la recherche via </a:t>
          </a:r>
          <a:r>
            <a:rPr lang="fr-FR" sz="2300" kern="1200" dirty="0" err="1">
              <a:solidFill>
                <a:srgbClr val="002060"/>
              </a:solidFill>
            </a:rPr>
            <a:t>crbm</a:t>
          </a:r>
          <a:r>
            <a:rPr lang="fr-FR" sz="2300" kern="1200" dirty="0">
              <a:solidFill>
                <a:srgbClr val="002060"/>
              </a:solidFill>
            </a:rPr>
            <a:t> puis </a:t>
          </a:r>
          <a:r>
            <a:rPr lang="fr-FR" sz="2300" kern="1200" dirty="0" err="1">
              <a:solidFill>
                <a:srgbClr val="002060"/>
              </a:solidFill>
            </a:rPr>
            <a:t>doc’cismef</a:t>
          </a:r>
          <a:r>
            <a:rPr lang="fr-FR" sz="2300" kern="1200" dirty="0">
              <a:solidFill>
                <a:srgbClr val="002060"/>
              </a:solidFill>
            </a:rPr>
            <a:t>/lissa/</a:t>
          </a:r>
          <a:r>
            <a:rPr lang="fr-FR" sz="2300" kern="1200" dirty="0" err="1">
              <a:solidFill>
                <a:srgbClr val="002060"/>
              </a:solidFill>
            </a:rPr>
            <a:t>pubmed</a:t>
          </a:r>
          <a:r>
            <a:rPr lang="fr-FR" sz="2300" kern="1200" dirty="0">
              <a:solidFill>
                <a:srgbClr val="002060"/>
              </a:solidFill>
            </a:rPr>
            <a:t> 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0" y="1405188"/>
        <a:ext cx="7878998" cy="2095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ADF0-727C-5146-A08E-C49D37CE80CC}">
      <dsp:nvSpPr>
        <dsp:cNvPr id="0" name=""/>
        <dsp:cNvSpPr/>
      </dsp:nvSpPr>
      <dsp:spPr>
        <a:xfrm>
          <a:off x="4324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E325F-D71A-624B-AAB7-A275B94EC4C8}">
      <dsp:nvSpPr>
        <dsp:cNvPr id="0" name=""/>
        <dsp:cNvSpPr/>
      </dsp:nvSpPr>
      <dsp:spPr>
        <a:xfrm>
          <a:off x="4324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2"/>
            </a:rPr>
            <a:t>LiSSa : Littérature Scientifique en Santé</a:t>
          </a:r>
          <a:endParaRPr lang="fr-FR" sz="1500" kern="1200"/>
        </a:p>
      </dsp:txBody>
      <dsp:txXfrm>
        <a:off x="4324" y="2430944"/>
        <a:ext cx="2057828" cy="763454"/>
      </dsp:txXfrm>
    </dsp:sp>
    <dsp:sp modelId="{47306519-BF00-A544-BAD3-EE7DAE907AF7}">
      <dsp:nvSpPr>
        <dsp:cNvPr id="0" name=""/>
        <dsp:cNvSpPr/>
      </dsp:nvSpPr>
      <dsp:spPr>
        <a:xfrm>
          <a:off x="2268021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C148-4EE0-E34C-84D2-896D370E192D}">
      <dsp:nvSpPr>
        <dsp:cNvPr id="0" name=""/>
        <dsp:cNvSpPr/>
      </dsp:nvSpPr>
      <dsp:spPr>
        <a:xfrm>
          <a:off x="2268021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4"/>
            </a:rPr>
            <a:t>Doc'CISMeF - outil de recherche en santé (chu-rouen.fr)</a:t>
          </a:r>
          <a:endParaRPr lang="fr-FR" sz="1500" kern="1200"/>
        </a:p>
      </dsp:txBody>
      <dsp:txXfrm>
        <a:off x="2268021" y="2430944"/>
        <a:ext cx="2057828" cy="763454"/>
      </dsp:txXfrm>
    </dsp:sp>
    <dsp:sp modelId="{5BC3FC57-64B0-C649-99C5-74719B2D9ECC}">
      <dsp:nvSpPr>
        <dsp:cNvPr id="0" name=""/>
        <dsp:cNvSpPr/>
      </dsp:nvSpPr>
      <dsp:spPr>
        <a:xfrm>
          <a:off x="4531719" y="1012675"/>
          <a:ext cx="2057828" cy="141954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E5961-7ED0-3B49-A4E2-CB3799A06347}">
      <dsp:nvSpPr>
        <dsp:cNvPr id="0" name=""/>
        <dsp:cNvSpPr/>
      </dsp:nvSpPr>
      <dsp:spPr>
        <a:xfrm>
          <a:off x="4531719" y="2431370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6"/>
            </a:rPr>
            <a:t>Google Scholar</a:t>
          </a:r>
          <a:endParaRPr lang="fr-FR" sz="1500" kern="1200"/>
        </a:p>
      </dsp:txBody>
      <dsp:txXfrm>
        <a:off x="4531719" y="2431370"/>
        <a:ext cx="2057828" cy="763454"/>
      </dsp:txXfrm>
    </dsp:sp>
    <dsp:sp modelId="{431CF72B-9329-394B-A4BF-E5605D3F1905}">
      <dsp:nvSpPr>
        <dsp:cNvPr id="0" name=""/>
        <dsp:cNvSpPr/>
      </dsp:nvSpPr>
      <dsp:spPr>
        <a:xfrm>
          <a:off x="6795416" y="1013101"/>
          <a:ext cx="2057828" cy="141784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0D4C4-74BC-954E-9AD2-E4FDFCEA6D6D}">
      <dsp:nvSpPr>
        <dsp:cNvPr id="0" name=""/>
        <dsp:cNvSpPr/>
      </dsp:nvSpPr>
      <dsp:spPr>
        <a:xfrm>
          <a:off x="6795416" y="2430944"/>
          <a:ext cx="2057828" cy="76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>
              <a:hlinkClick xmlns:r="http://schemas.openxmlformats.org/officeDocument/2006/relationships" r:id="rId8"/>
            </a:rPr>
            <a:t>Catalogue SUDOC (abes.fr)</a:t>
          </a:r>
          <a:endParaRPr lang="fr-FR" sz="1500" kern="1200"/>
        </a:p>
      </dsp:txBody>
      <dsp:txXfrm>
        <a:off x="6795416" y="2430944"/>
        <a:ext cx="2057828" cy="763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A4E6F-ED49-4FCB-95C3-9D35591129B0}">
      <dsp:nvSpPr>
        <dsp:cNvPr id="0" name=""/>
        <dsp:cNvSpPr/>
      </dsp:nvSpPr>
      <dsp:spPr>
        <a:xfrm>
          <a:off x="38" y="4134"/>
          <a:ext cx="3685337" cy="1365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Manuellement</a:t>
          </a:r>
        </a:p>
      </dsp:txBody>
      <dsp:txXfrm>
        <a:off x="38" y="4134"/>
        <a:ext cx="3685337" cy="1365301"/>
      </dsp:txXfrm>
    </dsp:sp>
    <dsp:sp modelId="{F996B83C-6E34-4C7C-82F7-15A75CB93FDA}">
      <dsp:nvSpPr>
        <dsp:cNvPr id="0" name=""/>
        <dsp:cNvSpPr/>
      </dsp:nvSpPr>
      <dsp:spPr>
        <a:xfrm>
          <a:off x="38" y="1369436"/>
          <a:ext cx="3685337" cy="188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Connaître et appliquer les règles de référencement (Vancouver)</a:t>
          </a:r>
        </a:p>
      </dsp:txBody>
      <dsp:txXfrm>
        <a:off x="38" y="1369436"/>
        <a:ext cx="3685337" cy="1889932"/>
      </dsp:txXfrm>
    </dsp:sp>
    <dsp:sp modelId="{061E6FAC-94D4-4755-A403-8444235C129B}">
      <dsp:nvSpPr>
        <dsp:cNvPr id="0" name=""/>
        <dsp:cNvSpPr/>
      </dsp:nvSpPr>
      <dsp:spPr>
        <a:xfrm>
          <a:off x="4201323" y="4134"/>
          <a:ext cx="3685337" cy="1365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Avec un logiciel gratuit de bibliographie type Zotero</a:t>
          </a:r>
        </a:p>
      </dsp:txBody>
      <dsp:txXfrm>
        <a:off x="4201323" y="4134"/>
        <a:ext cx="3685337" cy="1365301"/>
      </dsp:txXfrm>
    </dsp:sp>
    <dsp:sp modelId="{7BD0E1C1-C26D-4059-950A-FCCD05DC459D}">
      <dsp:nvSpPr>
        <dsp:cNvPr id="0" name=""/>
        <dsp:cNvSpPr/>
      </dsp:nvSpPr>
      <dsp:spPr>
        <a:xfrm>
          <a:off x="4201323" y="1369436"/>
          <a:ext cx="3685337" cy="188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Nécessite un peu de formation pour être à l’aise mais utile pour la suite (thèse +++)</a:t>
          </a:r>
        </a:p>
      </dsp:txBody>
      <dsp:txXfrm>
        <a:off x="4201323" y="1369436"/>
        <a:ext cx="3685337" cy="1889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C1BD-7DCF-4641-A16E-6BA9DF27C86A}">
      <dsp:nvSpPr>
        <dsp:cNvPr id="0" name=""/>
        <dsp:cNvSpPr/>
      </dsp:nvSpPr>
      <dsp:spPr>
        <a:xfrm>
          <a:off x="440" y="0"/>
          <a:ext cx="2454348" cy="70523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   Niveau</a:t>
          </a:r>
          <a:br>
            <a:rPr lang="fr-FR" sz="2400" kern="1200" dirty="0"/>
          </a:br>
          <a:r>
            <a:rPr lang="fr-FR" sz="2400" kern="1200" dirty="0"/>
            <a:t>grand public</a:t>
          </a:r>
        </a:p>
      </dsp:txBody>
      <dsp:txXfrm>
        <a:off x="440" y="0"/>
        <a:ext cx="2278038" cy="705239"/>
      </dsp:txXfrm>
    </dsp:sp>
    <dsp:sp modelId="{D750D631-FFF1-C04C-941D-002F8D80D0EF}">
      <dsp:nvSpPr>
        <dsp:cNvPr id="0" name=""/>
        <dsp:cNvSpPr/>
      </dsp:nvSpPr>
      <dsp:spPr>
        <a:xfrm>
          <a:off x="1636086" y="0"/>
          <a:ext cx="4093514" cy="705239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      Niveau 2</a:t>
          </a:r>
          <a:r>
            <a:rPr lang="fr-FR" sz="2400" kern="1200" baseline="30000" dirty="0"/>
            <a:t>e</a:t>
          </a:r>
          <a:r>
            <a:rPr lang="fr-FR" sz="2400" kern="1200" dirty="0"/>
            <a:t> cycle</a:t>
          </a:r>
        </a:p>
      </dsp:txBody>
      <dsp:txXfrm>
        <a:off x="1988706" y="0"/>
        <a:ext cx="3388275" cy="705239"/>
      </dsp:txXfrm>
    </dsp:sp>
    <dsp:sp modelId="{60BE1128-7D1D-7C4D-88BA-C30D632ECAA0}">
      <dsp:nvSpPr>
        <dsp:cNvPr id="0" name=""/>
        <dsp:cNvSpPr/>
      </dsp:nvSpPr>
      <dsp:spPr>
        <a:xfrm>
          <a:off x="4910897" y="0"/>
          <a:ext cx="4093514" cy="705239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Niveau 3</a:t>
          </a:r>
          <a:r>
            <a:rPr lang="fr-FR" sz="2400" kern="1200" baseline="30000" dirty="0"/>
            <a:t>e</a:t>
          </a:r>
          <a:r>
            <a:rPr lang="fr-FR" sz="2400" kern="1200" dirty="0"/>
            <a:t> cycle et FMC</a:t>
          </a:r>
        </a:p>
      </dsp:txBody>
      <dsp:txXfrm>
        <a:off x="5263517" y="0"/>
        <a:ext cx="3388275" cy="70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56D27E3-24E2-1FC1-8EC9-6B341C53D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UNIVERSITE DE PARIS CITE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51243-C778-49CE-6FAC-44AF0AA3F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50CC-E227-1640-A1CF-F19ECE28A561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3FF08-9EDF-6C8F-DFA5-D531685B05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1B1F5-C3EC-F039-A600-0614207CB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F0A39-DA7C-1345-88F5-2CF9D6C8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70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UNIVERSITE DE PARIS CITE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E2A0-23C0-8249-AFF7-BFC9EF21C8A8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43B-7D32-D94B-8E73-2FA46F032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9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25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25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24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04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4 groupes de 3 internes travaillent sur une question, faire le tour des tables </a:t>
            </a:r>
            <a:endParaRPr dirty="0"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41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différent du site </a:t>
            </a:r>
            <a:r>
              <a:rPr lang="fr-FR" dirty="0" err="1"/>
              <a:t>recomedicales.fr</a:t>
            </a:r>
            <a:r>
              <a:rPr lang="fr-FR" dirty="0"/>
              <a:t> au pluriel qui est tenu par 2 médecins généralistes qui ont fait des fiches gratuites par spécialité et situation mais ne sont pas un lien direct vers les </a:t>
            </a:r>
            <a:r>
              <a:rPr lang="fr-FR" dirty="0" err="1"/>
              <a:t>recommendations</a:t>
            </a:r>
            <a:r>
              <a:rPr lang="fr-FR" dirty="0"/>
              <a:t> (le niveau de preuve des recos utilisées ne figure pas sur le site)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1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58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D43B-7D32-D94B-8E73-2FA46F0322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33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3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8763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203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1596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77788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8DFF-B64D-4767-9AFA-EE1B504D0832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3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5584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4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0974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14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4067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8822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1343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6875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1097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68255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79998" y="1152000"/>
            <a:ext cx="7776001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</p:spTree>
    <p:extLst>
      <p:ext uri="{BB962C8B-B14F-4D97-AF65-F5344CB8AC3E}">
        <p14:creationId xmlns:p14="http://schemas.microsoft.com/office/powerpoint/2010/main" val="20133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flickr.com/photos/groume/7858242566/in/photolist-cYpxJN-jSktuF-frBWiQ-eLVXqH-fFpMj6-Q31Ay-k87qR1-cHDVij-eRp1AC-ndqGV4-a9Dpk2-7ke2oz-5UZy97-nxtz6L-9QgoCD-cxk3Lm-2W3tT1-eSoYTf-2s6VHz-mTWaRH-r4r554-93zbhP-ugPPoU-h6hvuY-e4xsMC-oVvDxP-7oY3hV-9naYYM-pyG2rY-9zHBBY-cdsA9Y-dWFEua-9KPdRS-dxnPhs-aUtgA8-nPr8c4-76rNF6-sXhnc-tWvFQr-h1TWxy-amjP6M-dEKgt2-5ox3HC-qQohCi-aytQob-vVqDP1-bvVVCc-7FK6zX-jK4enB-tT7ss3" TargetMode="Externa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doocteur.fr/" TargetMode="External"/><Relationship Id="rId9" Type="http://schemas.openxmlformats.org/officeDocument/2006/relationships/hyperlink" Target="https://www.ebmfrance.net/fr" TargetMode="Externa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mg-u-paris.fr/c/les-outils" TargetMode="External"/><Relationship Id="rId2" Type="http://schemas.openxmlformats.org/officeDocument/2006/relationships/hyperlink" Target="https://dmg-u-paris.fr/c/recherche-documentair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u-paris.libguides.com/medecin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u-paris.libguides.com/medecin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Tutoriels%20m&#233;thodologiques?%20%20https://u-paris.libguides.com/guidestutoriels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ncbi.nlm.nih.gov/mesh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hetop.eu/heto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bdsp-ehesp.inist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irn.info/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u-paris.libguides.com/redigeretcit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59.jpeg"/><Relationship Id="rId7" Type="http://schemas.microsoft.com/office/2007/relationships/diagramDrawing" Target="../diagrams/drawing6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53.png"/><Relationship Id="rId23" Type="http://schemas.openxmlformats.org/officeDocument/2006/relationships/image" Target="../media/image27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xhere.com/id/photo/140534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hyperlink" Target="https://doocteur.fr/" TargetMode="External"/><Relationship Id="rId9" Type="http://schemas.openxmlformats.org/officeDocument/2006/relationships/hyperlink" Target="https://www.ebmfrance.net/fr" TargetMode="Externa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doocteur.fr/" TargetMode="External"/><Relationship Id="rId9" Type="http://schemas.openxmlformats.org/officeDocument/2006/relationships/hyperlink" Target="https://www.ebmfrance.net/fr" TargetMode="Externa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crire.org/fr/Summary.aspx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recomedical.fr/" TargetMode="External"/><Relationship Id="rId7" Type="http://schemas.openxmlformats.org/officeDocument/2006/relationships/hyperlink" Target="https://www.medicalement-geek.com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tmedical.fr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prescrisur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www.ebmfrance.net/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base-donnees-publique.medicaments.gouv.fr/" TargetMode="External"/><Relationship Id="rId3" Type="http://schemas.openxmlformats.org/officeDocument/2006/relationships/hyperlink" Target="https://recomedical.fr/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www.prescrisur.fr/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dicalement-geek.com/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kitmedical.fr/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www.prescrire.org/fr/Summary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recomedical.fr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hyperlink" Target="https://www.medicalement-geek.com/" TargetMode="External"/><Relationship Id="rId5" Type="http://schemas.openxmlformats.org/officeDocument/2006/relationships/hyperlink" Target="https://kitmedical.fr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doocteur.fr/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43E95D-A760-90F6-495B-CA81EC933736}"/>
              </a:ext>
            </a:extLst>
          </p:cNvPr>
          <p:cNvSpPr/>
          <p:nvPr/>
        </p:nvSpPr>
        <p:spPr>
          <a:xfrm>
            <a:off x="939112" y="395416"/>
            <a:ext cx="1589903" cy="6025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0773-0014-0FCB-5569-D4F8412CB9CF}"/>
              </a:ext>
            </a:extLst>
          </p:cNvPr>
          <p:cNvSpPr/>
          <p:nvPr/>
        </p:nvSpPr>
        <p:spPr>
          <a:xfrm>
            <a:off x="286431" y="1"/>
            <a:ext cx="562066" cy="101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5027AE-CC81-80B5-E277-7A32AC93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8" y="245416"/>
            <a:ext cx="2092312" cy="797518"/>
          </a:xfrm>
          <a:prstGeom prst="rect">
            <a:avLst/>
          </a:prstGeom>
        </p:spPr>
      </p:pic>
      <p:sp>
        <p:nvSpPr>
          <p:cNvPr id="2" name="Sous-titre 1">
            <a:extLst>
              <a:ext uri="{FF2B5EF4-FFF2-40B4-BE49-F238E27FC236}">
                <a16:creationId xmlns:a16="http://schemas.microsoft.com/office/drawing/2014/main" id="{F1925343-9386-4B0A-A4DE-5AD9F429D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613" y="3420000"/>
            <a:ext cx="3793956" cy="540000"/>
          </a:xfrm>
        </p:spPr>
        <p:txBody>
          <a:bodyPr/>
          <a:lstStyle/>
          <a:p>
            <a:r>
              <a:rPr lang="fr-FR" dirty="0"/>
              <a:t>Phase socle – 2023/2024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BEC4EA-0347-4CE4-B63D-EF4FD4A9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84" y="1781032"/>
            <a:ext cx="4166013" cy="1224000"/>
          </a:xfrm>
        </p:spPr>
        <p:txBody>
          <a:bodyPr>
            <a:normAutofit/>
          </a:bodyPr>
          <a:lstStyle/>
          <a:p>
            <a:r>
              <a:rPr lang="fr-FR" dirty="0"/>
              <a:t>Recherche documentaire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2092A2-DDD6-4669-A78F-F9AE5AF8CAA9}"/>
              </a:ext>
            </a:extLst>
          </p:cNvPr>
          <p:cNvSpPr txBox="1"/>
          <p:nvPr/>
        </p:nvSpPr>
        <p:spPr>
          <a:xfrm>
            <a:off x="6514734" y="337558"/>
            <a:ext cx="234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ucida Sans" panose="020B0602030504020204" pitchFamily="34" charset="0"/>
              </a:rPr>
              <a:t>DÉPARTEMENT </a:t>
            </a:r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rPr>
              <a:t>de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0"/>
              </a:rPr>
              <a:t>MEDECINE GÉNÉRALE</a:t>
            </a:r>
          </a:p>
        </p:txBody>
      </p:sp>
      <p:pic>
        <p:nvPicPr>
          <p:cNvPr id="5" name="Image 4" descr="Une image contenant table, en bois&#10;&#10;Description générée automatiquement">
            <a:extLst>
              <a:ext uri="{FF2B5EF4-FFF2-40B4-BE49-F238E27FC236}">
                <a16:creationId xmlns:a16="http://schemas.microsoft.com/office/drawing/2014/main" id="{F2C1BE93-6B52-49A4-A835-1E9A77C928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11441"/>
          <a:stretch/>
        </p:blipFill>
        <p:spPr>
          <a:xfrm>
            <a:off x="286431" y="1087939"/>
            <a:ext cx="4579472" cy="4055561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E8E051-F98E-44AF-BB26-CFE7276A56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5" r="64853" b="1"/>
          <a:stretch/>
        </p:blipFill>
        <p:spPr>
          <a:xfrm>
            <a:off x="3694116" y="1781031"/>
            <a:ext cx="1270642" cy="1224001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067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911" y="5370934"/>
            <a:ext cx="7778750" cy="2520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 : </a:t>
            </a:r>
            <a:r>
              <a:rPr lang="fr-FR" sz="1200" dirty="0">
                <a:latin typeface="Lucida Sans" panose="020B0602030504020204" pitchFamily="34" charset="0"/>
              </a:rPr>
              <a:t>accès rapide dans l’ordre « chronologique » aux dernières recommandations (française et internationales) sur une pathologie donnée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9"/>
              </a:rPr>
              <a:t>EBM France</a:t>
            </a:r>
            <a:r>
              <a:rPr lang="fr-FR" sz="1200" dirty="0">
                <a:latin typeface="Lucida Sans" panose="020B0602030504020204" pitchFamily="34" charset="0"/>
              </a:rPr>
              <a:t>: site du CMG, travail sérieux</a:t>
            </a: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685" y="1087752"/>
            <a:ext cx="3355003" cy="1720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0650" y="1032870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7887" y="2193906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4288" y="3552822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53" t="6650" r="8574" b="41117"/>
          <a:stretch/>
        </p:blipFill>
        <p:spPr>
          <a:xfrm>
            <a:off x="545555" y="3032188"/>
            <a:ext cx="2500826" cy="7761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B14807-5B12-892F-759C-677B74397913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178C7-470A-AB0A-1969-A83158A3160E}"/>
              </a:ext>
            </a:extLst>
          </p:cNvPr>
          <p:cNvSpPr/>
          <p:nvPr/>
        </p:nvSpPr>
        <p:spPr>
          <a:xfrm>
            <a:off x="67738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F19B6C-2160-28D1-0DA5-1E57EA0882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9990" y="2430939"/>
            <a:ext cx="2179050" cy="609823"/>
          </a:xfrm>
          <a:prstGeom prst="rect">
            <a:avLst/>
          </a:prstGeom>
        </p:spPr>
      </p:pic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64E262F-627A-B769-20E5-4ABD023A0E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875" y="4063153"/>
            <a:ext cx="3044622" cy="4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770485" y="1974550"/>
            <a:ext cx="3373515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https://dmg-u-paris.fr/</a:t>
            </a:r>
            <a:b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</a:b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c/recherche-documentaire</a:t>
            </a:r>
            <a:r>
              <a:rPr lang="fr-FR" sz="1800" dirty="0"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effectLst/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  <a:t>https://dmg-u-paris.fr/</a:t>
            </a:r>
            <a:b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</a:br>
            <a:r>
              <a:rPr lang="fr-FR" sz="18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3"/>
              </a:rPr>
              <a:t>c/les-outils</a:t>
            </a:r>
            <a:endParaRPr lang="fr-FR" sz="1800" u="sng" dirty="0">
              <a:solidFill>
                <a:srgbClr val="0000FF"/>
              </a:solidFill>
              <a:effectLst/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endParaRPr lang="fr-FR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58C6DA-886F-FAC6-9905-012A086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55" y="962068"/>
            <a:ext cx="5312236" cy="4033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3E39EC-93B3-DA6B-7EFC-2F229CE40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16686" y="1087953"/>
            <a:ext cx="4992096" cy="2967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7A2B7C-31CD-93B2-AA07-493C7B34D9B2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EF258-82A8-5DB7-F0F9-378E99E6F4A5}"/>
              </a:ext>
            </a:extLst>
          </p:cNvPr>
          <p:cNvSpPr/>
          <p:nvPr/>
        </p:nvSpPr>
        <p:spPr>
          <a:xfrm>
            <a:off x="724677" y="67725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5208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694947" y="1844531"/>
            <a:ext cx="3162622" cy="9467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Site de la bibliothèque</a:t>
            </a:r>
            <a:endParaRPr lang="fr-FR" sz="20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Clinical-key</a:t>
            </a:r>
          </a:p>
          <a:p>
            <a:pPr marL="342900" lvl="1" indent="0">
              <a:buNone/>
            </a:pPr>
            <a:r>
              <a:rPr lang="fr-FR" sz="2000" u="sng" dirty="0">
                <a:solidFill>
                  <a:srgbClr val="0000FF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Science direct</a:t>
            </a:r>
          </a:p>
          <a:p>
            <a:pPr lvl="2"/>
            <a:endParaRPr lang="fr-FR" sz="11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42" y="1703436"/>
            <a:ext cx="2683940" cy="20378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3E39EC-93B3-DA6B-7EFC-2F229CE40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31" y="1008000"/>
            <a:ext cx="4992096" cy="29675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606D85-00F0-7223-0309-5B18DFF1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411" y="5582652"/>
            <a:ext cx="4742336" cy="51435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4FA1AB-17F7-9593-88FE-7EE0ED5F1A67}"/>
              </a:ext>
            </a:extLst>
          </p:cNvPr>
          <p:cNvSpPr/>
          <p:nvPr/>
        </p:nvSpPr>
        <p:spPr>
          <a:xfrm>
            <a:off x="5935579" y="3272589"/>
            <a:ext cx="2422358" cy="1026695"/>
          </a:xfrm>
          <a:prstGeom prst="roundRect">
            <a:avLst/>
          </a:prstGeom>
          <a:solidFill>
            <a:srgbClr val="8A1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Tutoriels méthodologiques?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67F6D-2296-4707-8061-CB5EF4888BA8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02746-6F52-BAF5-A233-09E892958028}"/>
              </a:ext>
            </a:extLst>
          </p:cNvPr>
          <p:cNvSpPr/>
          <p:nvPr/>
        </p:nvSpPr>
        <p:spPr>
          <a:xfrm>
            <a:off x="724677" y="87556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559437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avancée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13</a:t>
            </a:fld>
            <a:endParaRPr lang="fr-FR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ED1C92F7-488A-48BB-A540-724C191337E0}"/>
              </a:ext>
            </a:extLst>
          </p:cNvPr>
          <p:cNvSpPr txBox="1">
            <a:spLocks/>
          </p:cNvSpPr>
          <p:nvPr/>
        </p:nvSpPr>
        <p:spPr>
          <a:xfrm>
            <a:off x="5694947" y="1844531"/>
            <a:ext cx="3162622" cy="9467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  <a:hlinkClick r:id="rId2"/>
              </a:rPr>
              <a:t>Site de la bibliothèque</a:t>
            </a:r>
            <a:endParaRPr lang="fr-FR" sz="12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  <a:p>
            <a:pPr lvl="1"/>
            <a:r>
              <a:rPr lang="fr-FR" sz="1400" u="sng" dirty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Arial" panose="020B0604020202020204" pitchFamily="34" charset="0"/>
              </a:rPr>
              <a:t>Clinical-key</a:t>
            </a:r>
          </a:p>
          <a:p>
            <a:pPr lvl="1"/>
            <a:r>
              <a:rPr lang="fr-FR" sz="1400" u="sng" dirty="0">
                <a:solidFill>
                  <a:srgbClr val="0000FF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Science direct</a:t>
            </a:r>
          </a:p>
          <a:p>
            <a:pPr lvl="2"/>
            <a:endParaRPr lang="fr-FR" sz="1100" u="sng" dirty="0">
              <a:solidFill>
                <a:srgbClr val="0000FF"/>
              </a:solidFill>
              <a:latin typeface="Lucida Sans" panose="020B0602030504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58C6DA-886F-FAC6-9905-012A086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E09C-A540-0440-8F55-182F4DA9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42" y="1703436"/>
            <a:ext cx="2683940" cy="20378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606D85-00F0-7223-0309-5B18DFF1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64" y="0"/>
            <a:ext cx="4742336" cy="51435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4FA1AB-17F7-9593-88FE-7EE0ED5F1A67}"/>
              </a:ext>
            </a:extLst>
          </p:cNvPr>
          <p:cNvSpPr/>
          <p:nvPr/>
        </p:nvSpPr>
        <p:spPr>
          <a:xfrm>
            <a:off x="286431" y="1008000"/>
            <a:ext cx="4285569" cy="3820673"/>
          </a:xfrm>
          <a:prstGeom prst="roundRect">
            <a:avLst/>
          </a:prstGeom>
          <a:solidFill>
            <a:srgbClr val="8A15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Tutoriels méthodologiques?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88BB0F-0AFD-2FBB-E3DF-04E9278BA7F4}"/>
              </a:ext>
            </a:extLst>
          </p:cNvPr>
          <p:cNvSpPr txBox="1"/>
          <p:nvPr/>
        </p:nvSpPr>
        <p:spPr>
          <a:xfrm>
            <a:off x="6337575" y="3993349"/>
            <a:ext cx="29998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https://u-paris.libguides.com</a:t>
            </a:r>
          </a:p>
          <a:p>
            <a:r>
              <a:rPr lang="fr-FR" i="1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/guidestutoriels</a:t>
            </a:r>
            <a:endParaRPr lang="fr-FR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FA630-4AEA-0EA1-30DB-1952E5C7341F}"/>
              </a:ext>
            </a:extLst>
          </p:cNvPr>
          <p:cNvSpPr/>
          <p:nvPr/>
        </p:nvSpPr>
        <p:spPr>
          <a:xfrm>
            <a:off x="982133" y="101600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2AEE1-E7B6-BDAC-640A-A38E0CE6A2E1}"/>
              </a:ext>
            </a:extLst>
          </p:cNvPr>
          <p:cNvSpPr/>
          <p:nvPr/>
        </p:nvSpPr>
        <p:spPr>
          <a:xfrm>
            <a:off x="708912" y="81038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400966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AEA329-AEAB-48E5-94B0-6571DFA54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Pubmed</a:t>
            </a:r>
            <a:endParaRPr lang="fr-FR" dirty="0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9E0F84EB-A183-3561-BABC-5E7C3B424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928986"/>
              </p:ext>
            </p:extLst>
          </p:nvPr>
        </p:nvGraphicFramePr>
        <p:xfrm>
          <a:off x="265336" y="2028281"/>
          <a:ext cx="5349207" cy="190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3F53F5B7-4C98-E737-56B0-550BEA49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36" y="1037432"/>
            <a:ext cx="3888000" cy="720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Lucida Sans" panose="020B0602030504020204" pitchFamily="34" charset="0"/>
                <a:hlinkClick r:id="rId7"/>
              </a:rPr>
              <a:t>Home - MeSH - NCBI (nih.gov)</a:t>
            </a:r>
            <a:r>
              <a:rPr lang="en-US" sz="2000" dirty="0">
                <a:latin typeface="Lucida Sans" panose="020B0602030504020204" pitchFamily="34" charset="0"/>
              </a:rPr>
              <a:t> </a:t>
            </a:r>
            <a:br>
              <a:rPr lang="en-US" sz="2000" dirty="0">
                <a:latin typeface="Lucida Sans" panose="020B0602030504020204" pitchFamily="34" charset="0"/>
              </a:rPr>
            </a:b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52F77F-2183-BBAE-F093-B76F8772E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000" y="349763"/>
            <a:ext cx="3888000" cy="15770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53DB0C-DD46-5415-21E8-0FE8E0FF05E6}"/>
              </a:ext>
            </a:extLst>
          </p:cNvPr>
          <p:cNvSpPr txBox="1"/>
          <p:nvPr/>
        </p:nvSpPr>
        <p:spPr>
          <a:xfrm>
            <a:off x="5758510" y="4386408"/>
            <a:ext cx="28962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Lucida Sans" panose="020B0602030504020204" pitchFamily="34" charset="0"/>
              </a:rPr>
              <a:t>Où trouver les mots MeSH ? </a:t>
            </a:r>
          </a:p>
          <a:p>
            <a:pPr algn="r"/>
            <a:r>
              <a:rPr lang="fr-FR" dirty="0">
                <a:latin typeface="Lucida Sans" panose="020B0602030504020204" pitchFamily="34" charset="0"/>
              </a:rPr>
              <a:t>Consulter </a:t>
            </a:r>
            <a:r>
              <a:rPr lang="fr-FR" dirty="0">
                <a:latin typeface="Lucida Sans" panose="020B0602030504020204" pitchFamily="34" charset="0"/>
                <a:hlinkClick r:id="rId9"/>
              </a:rPr>
              <a:t>HeTOP</a:t>
            </a:r>
            <a:endParaRPr lang="fr-FR" dirty="0">
              <a:latin typeface="Lucida Sans" panose="020B0602030504020204" pitchFamily="34" charset="0"/>
            </a:endParaRPr>
          </a:p>
          <a:p>
            <a:pPr algn="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FCB2763-A6F9-6B66-0DF9-3D7765DC9C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3333" b="-1"/>
          <a:stretch/>
        </p:blipFill>
        <p:spPr>
          <a:xfrm>
            <a:off x="3249451" y="3524903"/>
            <a:ext cx="2803707" cy="1577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5FBF6-E8FB-D1A8-03E8-75986851FD5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04A9F-D1E4-0950-2742-B0D15E2CD73A}"/>
              </a:ext>
            </a:extLst>
          </p:cNvPr>
          <p:cNvSpPr/>
          <p:nvPr/>
        </p:nvSpPr>
        <p:spPr>
          <a:xfrm>
            <a:off x="653732" y="78082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B2FF9B8F-1F3B-1D6D-A9A6-2831BF0A6DA3}"/>
              </a:ext>
            </a:extLst>
          </p:cNvPr>
          <p:cNvSpPr/>
          <p:nvPr/>
        </p:nvSpPr>
        <p:spPr>
          <a:xfrm>
            <a:off x="6193149" y="2961306"/>
            <a:ext cx="2593428" cy="1066177"/>
          </a:xfrm>
          <a:prstGeom prst="wedgeEllipseCallout">
            <a:avLst>
              <a:gd name="adj1" fmla="val 27558"/>
              <a:gd name="adj2" fmla="val 690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Mots MeSH : thésaurus de référence dans le domaine  biomédical</a:t>
            </a:r>
          </a:p>
        </p:txBody>
      </p:sp>
    </p:spTree>
    <p:extLst>
      <p:ext uri="{BB962C8B-B14F-4D97-AF65-F5344CB8AC3E}">
        <p14:creationId xmlns:p14="http://schemas.microsoft.com/office/powerpoint/2010/main" val="228607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75920-4744-47CD-86BC-60663F3D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444"/>
            <a:ext cx="7886700" cy="99417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+mn-lt"/>
              </a:rPr>
              <a:t>CISMEF - HETOP</a:t>
            </a:r>
          </a:p>
        </p:txBody>
      </p:sp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1728AEDB-EE06-431A-B8A2-70351614F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733460"/>
              </p:ext>
            </p:extLst>
          </p:nvPr>
        </p:nvGraphicFramePr>
        <p:xfrm>
          <a:off x="291766" y="1338596"/>
          <a:ext cx="78867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A111B7B-89A4-496B-6687-36801C0DC0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333" b="-1"/>
          <a:stretch/>
        </p:blipFill>
        <p:spPr>
          <a:xfrm>
            <a:off x="6970399" y="3706901"/>
            <a:ext cx="2012680" cy="1132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5030E0-D461-17C7-5EBF-C047AF3F3CF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BAFE4-ECEE-0CFF-AE76-B9B5E985F654}"/>
              </a:ext>
            </a:extLst>
          </p:cNvPr>
          <p:cNvSpPr/>
          <p:nvPr/>
        </p:nvSpPr>
        <p:spPr>
          <a:xfrm>
            <a:off x="628650" y="101266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74002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F61D9D3-3DB5-4D5B-AFBF-AE3B89E5B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33" b="-1"/>
          <a:stretch/>
        </p:blipFill>
        <p:spPr>
          <a:xfrm>
            <a:off x="257176" y="380404"/>
            <a:ext cx="8020050" cy="45112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1A6EB-6723-3B44-D31F-11CD08C2F22B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9A481-A73B-0344-1DE0-2DB0A5A9D433}"/>
              </a:ext>
            </a:extLst>
          </p:cNvPr>
          <p:cNvSpPr/>
          <p:nvPr/>
        </p:nvSpPr>
        <p:spPr>
          <a:xfrm>
            <a:off x="73256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77404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AEA329-AEAB-48E5-94B0-6571DFA54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Autres sources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84EE6B1-49EC-9415-FCBC-C0B8F04A4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440691"/>
              </p:ext>
            </p:extLst>
          </p:nvPr>
        </p:nvGraphicFramePr>
        <p:xfrm>
          <a:off x="286430" y="936000"/>
          <a:ext cx="8857569" cy="42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5C7A83-19B4-2593-CA89-93DC6B90FC9A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D1889-DC0C-9471-6563-319932B5E769}"/>
              </a:ext>
            </a:extLst>
          </p:cNvPr>
          <p:cNvSpPr/>
          <p:nvPr/>
        </p:nvSpPr>
        <p:spPr>
          <a:xfrm>
            <a:off x="693146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36364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8F9EFF-AD87-40B1-BF2F-E3226A0BF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Sources en sciences humaines et sociales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26482D-75D2-4E7A-8054-29AA5DEF7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585" y="3224775"/>
            <a:ext cx="3613984" cy="127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hlinkClick r:id="rId2"/>
              </a:rPr>
              <a:t>Banque de données en santé publique - Accueil (inist.fr)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5FEEA6-2CE7-7BB2-081C-E9159B60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90" y="2956034"/>
            <a:ext cx="4652210" cy="21874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791D1A-A914-C417-94F9-2882A8E0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" y="864000"/>
            <a:ext cx="6208295" cy="20202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25238F6-B779-CA65-556C-B87833947307}"/>
              </a:ext>
            </a:extLst>
          </p:cNvPr>
          <p:cNvSpPr txBox="1"/>
          <p:nvPr/>
        </p:nvSpPr>
        <p:spPr>
          <a:xfrm>
            <a:off x="6510755" y="1211474"/>
            <a:ext cx="2582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5"/>
              </a:rPr>
              <a:t>Revues et ouvrages en sciences humaines et sociales | Cairn.info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EA66B-BB0A-39A3-3C67-2BC50CFC6084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E108B-2CE7-D081-0632-F5557DA7DC80}"/>
              </a:ext>
            </a:extLst>
          </p:cNvPr>
          <p:cNvSpPr/>
          <p:nvPr/>
        </p:nvSpPr>
        <p:spPr>
          <a:xfrm>
            <a:off x="653732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70991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287044" y="526617"/>
            <a:ext cx="5418806" cy="760350"/>
          </a:xfrm>
          <a:prstGeom prst="rect">
            <a:avLst/>
          </a:prstGeom>
        </p:spPr>
        <p:txBody>
          <a:bodyPr spcFirstLastPara="1" vert="horz" lIns="68569" tIns="34275" rIns="68569" bIns="34275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7F7F7F"/>
              </a:buClr>
              <a:buSzPts val="2700"/>
            </a:pPr>
            <a:r>
              <a:rPr lang="fr-FR" dirty="0">
                <a:solidFill>
                  <a:schemeClr val="accent1"/>
                </a:solidFill>
              </a:rPr>
              <a:t>Atelier pratique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idx="1"/>
          </p:nvPr>
        </p:nvSpPr>
        <p:spPr>
          <a:xfrm>
            <a:off x="3287044" y="1574074"/>
            <a:ext cx="5418806" cy="3273134"/>
          </a:xfrm>
          <a:prstGeom prst="rect">
            <a:avLst/>
          </a:prstGeom>
        </p:spPr>
        <p:txBody>
          <a:bodyPr spcFirstLastPara="1" vert="horz" lIns="68569" tIns="34275" rIns="68569" bIns="34275" rtlCol="0" anchorCtr="0">
            <a:normAutofit fontScale="85000" lnSpcReduction="20000"/>
          </a:bodyPr>
          <a:lstStyle/>
          <a:p>
            <a:pPr marL="285750" indent="-457200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v"/>
            </a:pPr>
            <a:r>
              <a:rPr lang="fr-FR" sz="2700" dirty="0"/>
              <a:t>COVID19: </a:t>
            </a:r>
          </a:p>
          <a:p>
            <a:pPr>
              <a:spcBef>
                <a:spcPts val="0"/>
              </a:spcBef>
              <a:buClr>
                <a:srgbClr val="E8380D"/>
              </a:buClr>
              <a:buSzPts val="2800"/>
              <a:buFont typeface="Wingdings" panose="05000000000000000000" pitchFamily="2" charset="2"/>
              <a:buChar char="v"/>
            </a:pPr>
            <a:endParaRPr lang="fr-FR" b="1" dirty="0"/>
          </a:p>
          <a:p>
            <a:pPr marL="685125" lvl="2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250" dirty="0"/>
              <a:t>Efficacité des vaccins à adénovirus et ARNm sur le variant omicron du Covid19</a:t>
            </a:r>
          </a:p>
          <a:p>
            <a:pPr marL="685125" lvl="2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endParaRPr lang="fr-FR" sz="2100" dirty="0"/>
          </a:p>
          <a:p>
            <a:pPr marL="685125" lvl="2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250" dirty="0"/>
              <a:t>Myocardites post-vaccination: quelle est la fréquence de cet effet indésirable et quels sont les patients les plus à risque? </a:t>
            </a:r>
          </a:p>
          <a:p>
            <a:pPr marL="685125" lvl="2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endParaRPr lang="fr-FR" sz="2250" dirty="0"/>
          </a:p>
          <a:p>
            <a:pPr marL="685125" lvl="2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250" dirty="0"/>
              <a:t>En cas d’arrêt de travail pour Covid19, y a-t-il un délai de carence? Dans quel cas une infection d’un soignant peut-elle être reconnue comme une maladie professionnelle?</a:t>
            </a:r>
          </a:p>
          <a:p>
            <a:pPr marL="1028025" lvl="3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endParaRPr lang="fr-FR" sz="2100" dirty="0"/>
          </a:p>
          <a:p>
            <a:pPr marL="1028025" lvl="3" indent="-257175">
              <a:spcBef>
                <a:spcPts val="281"/>
              </a:spcBef>
              <a:buClr>
                <a:srgbClr val="E8380D"/>
              </a:buClr>
              <a:buSzPts val="2100"/>
              <a:buFont typeface="Wingdings" panose="05000000000000000000" pitchFamily="2" charset="2"/>
              <a:buChar char="Ø"/>
            </a:pPr>
            <a:endParaRPr lang="fr-FR" sz="2100" dirty="0"/>
          </a:p>
          <a:p>
            <a:pPr marL="385763" lvl="1" indent="-14288">
              <a:spcBef>
                <a:spcPts val="281"/>
              </a:spcBef>
              <a:buClr>
                <a:srgbClr val="E8380D"/>
              </a:buClr>
              <a:buSzPts val="2400"/>
              <a:buNone/>
            </a:pPr>
            <a:endParaRPr lang="fr-FR" sz="2400" dirty="0"/>
          </a:p>
          <a:p>
            <a:pPr marL="128588" indent="0">
              <a:spcBef>
                <a:spcPts val="563"/>
              </a:spcBef>
              <a:buClr>
                <a:srgbClr val="E8380D"/>
              </a:buClr>
              <a:buSzPts val="2800"/>
              <a:buNone/>
            </a:pPr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6B0518-77C2-4889-9866-2247C4F81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r="29280" b="1"/>
          <a:stretch/>
        </p:blipFill>
        <p:spPr bwMode="auto">
          <a:xfrm>
            <a:off x="336549" y="450057"/>
            <a:ext cx="2762251" cy="43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34B97C-C0F4-6E5D-C51F-D19558472F18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322DD-88B8-866C-2483-E120C4485986}"/>
              </a:ext>
            </a:extLst>
          </p:cNvPr>
          <p:cNvSpPr/>
          <p:nvPr/>
        </p:nvSpPr>
        <p:spPr>
          <a:xfrm>
            <a:off x="724677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403151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43E95D-A760-90F6-495B-CA81EC933736}"/>
              </a:ext>
            </a:extLst>
          </p:cNvPr>
          <p:cNvSpPr/>
          <p:nvPr/>
        </p:nvSpPr>
        <p:spPr>
          <a:xfrm>
            <a:off x="939112" y="395416"/>
            <a:ext cx="1589903" cy="6025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0773-0014-0FCB-5569-D4F8412CB9CF}"/>
              </a:ext>
            </a:extLst>
          </p:cNvPr>
          <p:cNvSpPr/>
          <p:nvPr/>
        </p:nvSpPr>
        <p:spPr>
          <a:xfrm>
            <a:off x="286431" y="1"/>
            <a:ext cx="562066" cy="101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5027AE-CC81-80B5-E277-7A32AC93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8" y="245416"/>
            <a:ext cx="2092312" cy="79751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BBEC4EA-0347-4CE4-B63D-EF4FD4A9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443280"/>
            <a:ext cx="4166013" cy="1224000"/>
          </a:xfrm>
        </p:spPr>
        <p:txBody>
          <a:bodyPr>
            <a:normAutofit/>
          </a:bodyPr>
          <a:lstStyle/>
          <a:p>
            <a:r>
              <a:rPr lang="fr-FR" dirty="0"/>
              <a:t>Lien d’intérêt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2092A2-DDD6-4669-A78F-F9AE5AF8CAA9}"/>
              </a:ext>
            </a:extLst>
          </p:cNvPr>
          <p:cNvSpPr txBox="1"/>
          <p:nvPr/>
        </p:nvSpPr>
        <p:spPr>
          <a:xfrm>
            <a:off x="6514734" y="337558"/>
            <a:ext cx="234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ucida Sans" panose="020B0602030504020204" pitchFamily="34" charset="0"/>
              </a:rPr>
              <a:t>DÉPARTEMENT </a:t>
            </a:r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rPr>
              <a:t>de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0"/>
              </a:rPr>
              <a:t>MEDECINE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296986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683999" y="378525"/>
            <a:ext cx="7776001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7F7F7F"/>
              </a:buClr>
              <a:buSzPts val="2700"/>
            </a:pPr>
            <a:r>
              <a:rPr lang="fr-FR" dirty="0"/>
              <a:t>Citer ses sources</a:t>
            </a:r>
            <a:endParaRPr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86DF2D3-47BF-43C0-AB12-93EAA7A44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59938"/>
              </p:ext>
            </p:extLst>
          </p:nvPr>
        </p:nvGraphicFramePr>
        <p:xfrm>
          <a:off x="504825" y="1170525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2" name="Google Shape;15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0685261">
            <a:off x="7010431" y="4215464"/>
            <a:ext cx="1904371" cy="448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B7BEB9-2F59-681A-4A33-A2F8E776E2E5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9BAEA-F600-0648-7F86-BFA78F49FB79}"/>
              </a:ext>
            </a:extLst>
          </p:cNvPr>
          <p:cNvSpPr/>
          <p:nvPr/>
        </p:nvSpPr>
        <p:spPr>
          <a:xfrm>
            <a:off x="756208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087237-8510-64B6-F780-B7A4C9E83B41}"/>
              </a:ext>
            </a:extLst>
          </p:cNvPr>
          <p:cNvSpPr txBox="1"/>
          <p:nvPr/>
        </p:nvSpPr>
        <p:spPr>
          <a:xfrm>
            <a:off x="504825" y="4488255"/>
            <a:ext cx="3858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Tutoriel :</a:t>
            </a:r>
            <a:endParaRPr lang="fr-FR" dirty="0">
              <a:hlinkClick r:id="rId9"/>
            </a:endParaRPr>
          </a:p>
          <a:p>
            <a:r>
              <a:rPr lang="fr-FR" dirty="0">
                <a:hlinkClick r:id="rId9"/>
              </a:rPr>
              <a:t>https://u-paris.libguides.com/redigeretciter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CADBD3D-79B6-4BC2-AAF5-5AE9DE094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142"/>
          <a:stretch/>
        </p:blipFill>
        <p:spPr>
          <a:xfrm>
            <a:off x="241300" y="241300"/>
            <a:ext cx="8661401" cy="4660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78398D-43FB-1877-567D-D543DAE42EF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353F8-285B-C6EB-D12E-E1BEF55530C6}"/>
              </a:ext>
            </a:extLst>
          </p:cNvPr>
          <p:cNvSpPr/>
          <p:nvPr/>
        </p:nvSpPr>
        <p:spPr>
          <a:xfrm>
            <a:off x="7408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6" name="Google Shape;152;p21">
            <a:extLst>
              <a:ext uri="{FF2B5EF4-FFF2-40B4-BE49-F238E27FC236}">
                <a16:creationId xmlns:a16="http://schemas.microsoft.com/office/drawing/2014/main" id="{EEC0BB3E-2108-D674-7D6D-FCA5DC851B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685261">
            <a:off x="7010431" y="4215464"/>
            <a:ext cx="1904371" cy="448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03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995E4-6698-1FCD-4F96-85941067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26" y="536378"/>
            <a:ext cx="7776001" cy="792000"/>
          </a:xfrm>
        </p:spPr>
        <p:txBody>
          <a:bodyPr>
            <a:normAutofit/>
          </a:bodyPr>
          <a:lstStyle/>
          <a:p>
            <a:r>
              <a:rPr lang="fr-FR" dirty="0"/>
              <a:t>Garder un œil critique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B9EF5-CA8B-C254-C32E-9F730BD29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2E3F7A-6F21-A7DE-484F-E6E10A1D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A2D3AD-372F-2E14-DDB5-1C37F561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0B8-1843-7949-9596-95C3207984F4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BFF128-78FE-0DD6-E541-44539115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533862"/>
            <a:ext cx="4491038" cy="20732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EA0615-32DD-3440-A928-1C3BC3513521}"/>
              </a:ext>
            </a:extLst>
          </p:cNvPr>
          <p:cNvSpPr txBox="1"/>
          <p:nvPr/>
        </p:nvSpPr>
        <p:spPr>
          <a:xfrm>
            <a:off x="311285" y="1400667"/>
            <a:ext cx="41892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Recherche médicale</a:t>
            </a:r>
          </a:p>
          <a:p>
            <a:pPr lvl="1"/>
            <a:r>
              <a:rPr lang="fr-FR" dirty="0"/>
              <a:t>Études principalement menées à l’hôpital </a:t>
            </a:r>
          </a:p>
          <a:p>
            <a:pPr lvl="1"/>
            <a:r>
              <a:rPr lang="fr-FR" dirty="0"/>
              <a:t>Patients plus graves / Stéréotypés et « captifs » de la recherche</a:t>
            </a:r>
          </a:p>
          <a:p>
            <a:pPr lvl="1"/>
            <a:r>
              <a:rPr lang="fr-FR" dirty="0"/>
              <a:t>En constante évolution</a:t>
            </a:r>
          </a:p>
          <a:p>
            <a:pPr lvl="1"/>
            <a:r>
              <a:rPr lang="fr-FR" dirty="0"/>
              <a:t>Pertinence clinique du CJP?</a:t>
            </a:r>
          </a:p>
          <a:p>
            <a:r>
              <a:rPr lang="fr-FR" dirty="0"/>
              <a:t>Liens d’intérêt fréquents</a:t>
            </a:r>
          </a:p>
          <a:p>
            <a:r>
              <a:rPr lang="fr-FR" dirty="0"/>
              <a:t>Accord d’expert souvent</a:t>
            </a:r>
          </a:p>
          <a:p>
            <a:r>
              <a:rPr lang="fr-FR" dirty="0"/>
              <a:t>Rapidement obsolètes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7A868-6B44-ECDD-1BC4-52B419D6ADE5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9634B-8EC1-B556-2AD1-5A9355B2658B}"/>
              </a:ext>
            </a:extLst>
          </p:cNvPr>
          <p:cNvSpPr/>
          <p:nvPr/>
        </p:nvSpPr>
        <p:spPr>
          <a:xfrm>
            <a:off x="850801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259418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C5E58-5C87-F9AC-3700-BF736945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417314"/>
            <a:ext cx="7776001" cy="792000"/>
          </a:xfrm>
        </p:spPr>
        <p:txBody>
          <a:bodyPr>
            <a:noAutofit/>
          </a:bodyPr>
          <a:lstStyle/>
          <a:p>
            <a:r>
              <a:rPr lang="fr-FR" sz="3600" dirty="0"/>
              <a:t>Votre rôle durant l’internat et tout au long de votre carrière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A8E9FC-A726-5E79-31AA-4E253889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12"/>
            <a:ext cx="6343650" cy="2991766"/>
          </a:xfrm>
        </p:spPr>
        <p:txBody>
          <a:bodyPr/>
          <a:lstStyle/>
          <a:p>
            <a:r>
              <a:rPr lang="fr-FR" dirty="0"/>
              <a:t>Mettre à jour vos connaissances</a:t>
            </a:r>
          </a:p>
          <a:p>
            <a:r>
              <a:rPr lang="fr-FR" dirty="0"/>
              <a:t>Aiguiser votre sens critique</a:t>
            </a:r>
          </a:p>
          <a:p>
            <a:r>
              <a:rPr lang="fr-FR" dirty="0"/>
              <a:t>Apprendre à lire des études médicales</a:t>
            </a:r>
          </a:p>
          <a:p>
            <a:pPr lvl="1"/>
            <a:r>
              <a:rPr lang="fr-FR" dirty="0"/>
              <a:t>Quelle qualité du protocole de l’étude?</a:t>
            </a:r>
          </a:p>
          <a:p>
            <a:pPr lvl="1"/>
            <a:r>
              <a:rPr lang="fr-FR" dirty="0"/>
              <a:t>Quel CJP? </a:t>
            </a:r>
          </a:p>
          <a:p>
            <a:pPr lvl="1"/>
            <a:r>
              <a:rPr lang="fr-FR" dirty="0"/>
              <a:t>Quelle efficacité attendue?</a:t>
            </a:r>
          </a:p>
          <a:p>
            <a:r>
              <a:rPr lang="fr-FR" dirty="0"/>
              <a:t>Intégrer ces données à votre expérience et aux préférences du patient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952D64-4431-44E4-A8B7-207923D4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13EC98-E756-841C-8940-4C8BA924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0B8-1843-7949-9596-95C3207984F4}" type="slidenum">
              <a:rPr lang="fr-FR" smtClean="0"/>
              <a:t>23</a:t>
            </a:fld>
            <a:endParaRPr lang="fr-FR"/>
          </a:p>
        </p:txBody>
      </p:sp>
      <p:pic>
        <p:nvPicPr>
          <p:cNvPr id="6" name="Picture 4" descr="EBM et Cochrane">
            <a:extLst>
              <a:ext uri="{FF2B5EF4-FFF2-40B4-BE49-F238E27FC236}">
                <a16:creationId xmlns:a16="http://schemas.microsoft.com/office/drawing/2014/main" id="{4F689B1E-6F52-623D-8CAB-58C5A105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42468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9EC17-2F93-11D7-E029-12AEC316997B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54C676-34FC-C3FE-C84A-0BFD9F31840B}"/>
              </a:ext>
            </a:extLst>
          </p:cNvPr>
          <p:cNvSpPr/>
          <p:nvPr/>
        </p:nvSpPr>
        <p:spPr>
          <a:xfrm>
            <a:off x="819270" y="77862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182498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39248-07A5-CB0E-90E7-FB6EFC13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47" y="510777"/>
            <a:ext cx="7776001" cy="792000"/>
          </a:xfrm>
        </p:spPr>
        <p:txBody>
          <a:bodyPr/>
          <a:lstStyle/>
          <a:p>
            <a:r>
              <a:rPr lang="fr-FR" dirty="0"/>
              <a:t>Comment chercher?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F85BA-3593-AA7C-95E5-63A6398D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1369219"/>
            <a:ext cx="4733059" cy="3263504"/>
          </a:xfrm>
        </p:spPr>
        <p:txBody>
          <a:bodyPr>
            <a:normAutofit fontScale="92500"/>
          </a:bodyPr>
          <a:lstStyle/>
          <a:p>
            <a:endParaRPr lang="fr-FR" i="1" dirty="0"/>
          </a:p>
          <a:p>
            <a:r>
              <a:rPr lang="fr-FR" dirty="0"/>
              <a:t>Formuler le problème médical </a:t>
            </a:r>
          </a:p>
          <a:p>
            <a:pPr lvl="1"/>
            <a:r>
              <a:rPr lang="fr-FR" dirty="0">
                <a:sym typeface="Wingdings" pitchFamily="2" charset="2"/>
              </a:rPr>
              <a:t> </a:t>
            </a:r>
            <a:r>
              <a:rPr lang="fr-FR" b="1" dirty="0"/>
              <a:t>1 question précise</a:t>
            </a:r>
          </a:p>
          <a:p>
            <a:r>
              <a:rPr lang="fr-FR" dirty="0"/>
              <a:t>Rechercher des </a:t>
            </a:r>
            <a:r>
              <a:rPr lang="fr-FR" b="1" dirty="0"/>
              <a:t>articles</a:t>
            </a:r>
            <a:r>
              <a:rPr lang="fr-FR" dirty="0"/>
              <a:t> avec le meilleur niveau de preuve</a:t>
            </a:r>
          </a:p>
          <a:p>
            <a:r>
              <a:rPr lang="fr-FR" dirty="0"/>
              <a:t>Évaluer la </a:t>
            </a:r>
            <a:r>
              <a:rPr lang="fr-FR" b="1" dirty="0"/>
              <a:t>qualité, fiabilité, applicabilité, pertinence clinique </a:t>
            </a:r>
            <a:r>
              <a:rPr lang="fr-FR" dirty="0"/>
              <a:t>des conclusions</a:t>
            </a:r>
          </a:p>
          <a:p>
            <a:r>
              <a:rPr lang="fr-FR" b="1" dirty="0"/>
              <a:t>Prise de décision conjointe</a:t>
            </a:r>
            <a:r>
              <a:rPr lang="fr-FR" dirty="0"/>
              <a:t> médecin-patient en se basant sur les conclusions pertinentes et les préférences du patient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60C80D-0C97-4AE3-14F4-4D641B65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89213-BB1E-116D-869E-0F0796B7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0B8-1843-7949-9596-95C3207984F4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213C8C-0A6B-C6C0-0EE3-1566493BF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45"/>
          <a:stretch/>
        </p:blipFill>
        <p:spPr>
          <a:xfrm>
            <a:off x="232496" y="1093643"/>
            <a:ext cx="2497764" cy="337185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78673C38-880B-D85B-0BBB-0D9DBC70B4BA}"/>
              </a:ext>
            </a:extLst>
          </p:cNvPr>
          <p:cNvSpPr/>
          <p:nvPr/>
        </p:nvSpPr>
        <p:spPr>
          <a:xfrm>
            <a:off x="3028950" y="1591574"/>
            <a:ext cx="438869" cy="2782019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6DF79-CEEE-6E59-EFB5-E24EFCCB5293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5225A-301C-DD8E-64AB-06E41E74299E}"/>
              </a:ext>
            </a:extLst>
          </p:cNvPr>
          <p:cNvSpPr/>
          <p:nvPr/>
        </p:nvSpPr>
        <p:spPr>
          <a:xfrm>
            <a:off x="79840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3442629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B801E-D1B4-1D71-8AA6-3B25B691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69" y="427875"/>
            <a:ext cx="7776001" cy="792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E0A9739-1688-E4E0-3A0D-2DBEE9B66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247537"/>
              </p:ext>
            </p:extLst>
          </p:nvPr>
        </p:nvGraphicFramePr>
        <p:xfrm>
          <a:off x="69574" y="2227391"/>
          <a:ext cx="9004853" cy="70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36536-A6B0-4173-B820-F1A4140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1906" y="4626177"/>
            <a:ext cx="4860470" cy="273844"/>
          </a:xfrm>
        </p:spPr>
        <p:txBody>
          <a:bodyPr/>
          <a:lstStyle/>
          <a:p>
            <a:r>
              <a:rPr lang="fr-FR" i="1" dirty="0"/>
              <a:t>Cf cours de recherche bibliographique pour les différentes sources à citer en norme Vancouver bien sûr !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24BC7-7C19-3BD3-0435-32D935AE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0B8-1843-7949-9596-95C3207984F4}" type="slidenum">
              <a:rPr lang="fr-FR" smtClean="0"/>
              <a:t>25</a:t>
            </a:fld>
            <a:endParaRPr lang="fr-FR"/>
          </a:p>
        </p:txBody>
      </p:sp>
      <p:pic>
        <p:nvPicPr>
          <p:cNvPr id="1026" name="Picture 2" descr="Nouveau logo Google">
            <a:extLst>
              <a:ext uri="{FF2B5EF4-FFF2-40B4-BE49-F238E27FC236}">
                <a16:creationId xmlns:a16="http://schemas.microsoft.com/office/drawing/2014/main" id="{D87C4542-7A23-F247-E710-DDC5CBD92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3" b="20208"/>
          <a:stretch/>
        </p:blipFill>
        <p:spPr bwMode="auto">
          <a:xfrm>
            <a:off x="0" y="1598393"/>
            <a:ext cx="1643063" cy="5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Référentiels des Collèges 2019">
            <a:extLst>
              <a:ext uri="{FF2B5EF4-FFF2-40B4-BE49-F238E27FC236}">
                <a16:creationId xmlns:a16="http://schemas.microsoft.com/office/drawing/2014/main" id="{02A9D900-0700-D670-3099-9DA2B699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1" y="1087928"/>
            <a:ext cx="2198244" cy="10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9335CE0-CF32-13E5-C234-AA20FF4D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31" y="1788520"/>
            <a:ext cx="1238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BMFrance - Les ressources KitMédical">
            <a:extLst>
              <a:ext uri="{FF2B5EF4-FFF2-40B4-BE49-F238E27FC236}">
                <a16:creationId xmlns:a16="http://schemas.microsoft.com/office/drawing/2014/main" id="{F75077BE-BD19-ECC2-C026-E249DCED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93" y="475217"/>
            <a:ext cx="876961" cy="8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7848C6-A96C-AFFB-66FC-7156BC403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1140" y="1179198"/>
            <a:ext cx="1584422" cy="474317"/>
          </a:xfrm>
          <a:prstGeom prst="rect">
            <a:avLst/>
          </a:prstGeom>
        </p:spPr>
      </p:pic>
      <p:pic>
        <p:nvPicPr>
          <p:cNvPr id="1038" name="Picture 14" descr="Haute Autorité de Santé (HAS) | G_NIUS">
            <a:extLst>
              <a:ext uri="{FF2B5EF4-FFF2-40B4-BE49-F238E27FC236}">
                <a16:creationId xmlns:a16="http://schemas.microsoft.com/office/drawing/2014/main" id="{3FC3B4F7-0345-99DA-6FEB-E280F985A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1" b="16217"/>
          <a:stretch/>
        </p:blipFill>
        <p:spPr bwMode="auto">
          <a:xfrm>
            <a:off x="4036900" y="1427008"/>
            <a:ext cx="2101754" cy="8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ociétés savantes : comment se renouveler ?">
            <a:extLst>
              <a:ext uri="{FF2B5EF4-FFF2-40B4-BE49-F238E27FC236}">
                <a16:creationId xmlns:a16="http://schemas.microsoft.com/office/drawing/2014/main" id="{FB05C047-03D4-C98B-A33D-5AA5782A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75" y="3085921"/>
            <a:ext cx="2899574" cy="15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xplorer les données- Réseau Thèses - abes.fr">
            <a:extLst>
              <a:ext uri="{FF2B5EF4-FFF2-40B4-BE49-F238E27FC236}">
                <a16:creationId xmlns:a16="http://schemas.microsoft.com/office/drawing/2014/main" id="{EFCAB3F1-7B32-B0E4-7D98-951CCAAF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93" y="1414573"/>
            <a:ext cx="885008" cy="7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escrire - Accueil">
            <a:extLst>
              <a:ext uri="{FF2B5EF4-FFF2-40B4-BE49-F238E27FC236}">
                <a16:creationId xmlns:a16="http://schemas.microsoft.com/office/drawing/2014/main" id="{A245BD56-B3B9-5353-1038-A637A3390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17080" r="17536" b="18913"/>
          <a:stretch/>
        </p:blipFill>
        <p:spPr bwMode="auto">
          <a:xfrm>
            <a:off x="7020349" y="3694852"/>
            <a:ext cx="882768" cy="9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octeur - Le moteur de recherche des médecins généralistes">
            <a:extLst>
              <a:ext uri="{FF2B5EF4-FFF2-40B4-BE49-F238E27FC236}">
                <a16:creationId xmlns:a16="http://schemas.microsoft.com/office/drawing/2014/main" id="{C41F10D5-5DAB-A4A8-CECD-AB38D9ED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58" y="926997"/>
            <a:ext cx="1766961" cy="2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IDAL Mobile – Applications sur Google Play">
            <a:extLst>
              <a:ext uri="{FF2B5EF4-FFF2-40B4-BE49-F238E27FC236}">
                <a16:creationId xmlns:a16="http://schemas.microsoft.com/office/drawing/2014/main" id="{3DF783A2-B6E4-5B40-3ED5-732B0DF5F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1" b="32655"/>
          <a:stretch/>
        </p:blipFill>
        <p:spPr bwMode="auto">
          <a:xfrm>
            <a:off x="149308" y="3216756"/>
            <a:ext cx="1232231" cy="3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Ordotype | SAIHM">
            <a:extLst>
              <a:ext uri="{FF2B5EF4-FFF2-40B4-BE49-F238E27FC236}">
                <a16:creationId xmlns:a16="http://schemas.microsoft.com/office/drawing/2014/main" id="{5FE13193-89BD-AF2B-BBD1-2CBD3DD2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00" y="3099805"/>
            <a:ext cx="1731272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ésentation de la revue exercer">
            <a:extLst>
              <a:ext uri="{FF2B5EF4-FFF2-40B4-BE49-F238E27FC236}">
                <a16:creationId xmlns:a16="http://schemas.microsoft.com/office/drawing/2014/main" id="{CBBFCF37-6E10-5D22-6ED4-ADEB4BB0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09" y="3095522"/>
            <a:ext cx="1854641" cy="4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ochrane (organisation) — Wikipédia">
            <a:extLst>
              <a:ext uri="{FF2B5EF4-FFF2-40B4-BE49-F238E27FC236}">
                <a16:creationId xmlns:a16="http://schemas.microsoft.com/office/drawing/2014/main" id="{6AA05287-7085-FF4D-7BA9-AC9C7D1A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69" y="57925"/>
            <a:ext cx="788762" cy="10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AADBECEC-EF42-B4C5-64A6-4D403B0B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69" y="166629"/>
            <a:ext cx="1368152" cy="4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D31E9-A71E-DD24-1718-480FA5D48E31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46156-0DB0-B6E8-899B-F5533177126E}"/>
              </a:ext>
            </a:extLst>
          </p:cNvPr>
          <p:cNvSpPr/>
          <p:nvPr/>
        </p:nvSpPr>
        <p:spPr>
          <a:xfrm>
            <a:off x="698561" y="102393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10" name="Image 9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18004256-174B-1356-3688-E0C2362AE07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98436" y="223552"/>
            <a:ext cx="1889730" cy="5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2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921473-710B-4DDE-998E-C7B9AEC60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Objectifs de l’enseignement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A33D9F1-8DB8-4F3F-A284-D1647A3FB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255760"/>
              </p:ext>
            </p:extLst>
          </p:nvPr>
        </p:nvGraphicFramePr>
        <p:xfrm>
          <a:off x="535858" y="891995"/>
          <a:ext cx="8072284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B888E29-E3F0-A47F-3322-BA88493B646C}"/>
              </a:ext>
            </a:extLst>
          </p:cNvPr>
          <p:cNvSpPr/>
          <p:nvPr/>
        </p:nvSpPr>
        <p:spPr>
          <a:xfrm>
            <a:off x="706236" y="82428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</p:spTree>
    <p:extLst>
      <p:ext uri="{BB962C8B-B14F-4D97-AF65-F5344CB8AC3E}">
        <p14:creationId xmlns:p14="http://schemas.microsoft.com/office/powerpoint/2010/main" val="255576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75E933-D20D-DD4B-A1AB-2A0727F8F344}"/>
              </a:ext>
            </a:extLst>
          </p:cNvPr>
          <p:cNvSpPr/>
          <p:nvPr/>
        </p:nvSpPr>
        <p:spPr>
          <a:xfrm>
            <a:off x="993228" y="126124"/>
            <a:ext cx="1103586" cy="12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CC5ED-B05A-6B5E-AB98-51ED43227565}"/>
              </a:ext>
            </a:extLst>
          </p:cNvPr>
          <p:cNvSpPr/>
          <p:nvPr/>
        </p:nvSpPr>
        <p:spPr>
          <a:xfrm>
            <a:off x="730858" y="87586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287044" y="526617"/>
            <a:ext cx="5418806" cy="760350"/>
          </a:xfrm>
          <a:prstGeom prst="rect">
            <a:avLst/>
          </a:prstGeom>
        </p:spPr>
        <p:txBody>
          <a:bodyPr spcFirstLastPara="1" vert="horz" lIns="68569" tIns="34275" rIns="68569" bIns="34275" rtlCol="0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7F7F7F"/>
              </a:buClr>
              <a:buSzPts val="2700"/>
            </a:pPr>
            <a:r>
              <a:rPr lang="fr-FR" dirty="0">
                <a:solidFill>
                  <a:schemeClr val="accent1"/>
                </a:solidFill>
              </a:rPr>
              <a:t>Atelier pratique</a:t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idx="1"/>
          </p:nvPr>
        </p:nvSpPr>
        <p:spPr>
          <a:xfrm>
            <a:off x="3287044" y="1422400"/>
            <a:ext cx="5418806" cy="2971700"/>
          </a:xfrm>
          <a:prstGeom prst="rect">
            <a:avLst/>
          </a:prstGeom>
        </p:spPr>
        <p:txBody>
          <a:bodyPr spcFirstLastPara="1" vert="horz" lIns="68569" tIns="34275" rIns="68569" bIns="34275" rtlCol="0" anchorCtr="0">
            <a:normAutofit fontScale="92500" lnSpcReduction="20000"/>
          </a:bodyPr>
          <a:lstStyle/>
          <a:p>
            <a:pPr marL="338138" indent="-342900"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fr-FR" dirty="0"/>
              <a:t>HTA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fr-FR" b="1" dirty="0"/>
          </a:p>
          <a:p>
            <a:pPr lvl="2" indent="-342900">
              <a:spcBef>
                <a:spcPts val="281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100" dirty="0"/>
              <a:t>Méthodes diagnostiques en médecine générale : description des différentes méthodes, indications et performances</a:t>
            </a:r>
          </a:p>
          <a:p>
            <a:pPr marL="514350" lvl="2" indent="0">
              <a:spcBef>
                <a:spcPts val="281"/>
              </a:spcBef>
              <a:buClr>
                <a:schemeClr val="dk1"/>
              </a:buClr>
              <a:buSzPts val="2100"/>
              <a:buNone/>
            </a:pPr>
            <a:endParaRPr lang="fr-FR" sz="2100" dirty="0"/>
          </a:p>
          <a:p>
            <a:pPr lvl="2" indent="-342900">
              <a:spcBef>
                <a:spcPts val="281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100" dirty="0"/>
              <a:t>Thérapeutique en première intention : molécules, effets indésirables, bilan biologique de surveillance</a:t>
            </a:r>
          </a:p>
          <a:p>
            <a:pPr marL="514350" lvl="2" indent="0">
              <a:spcBef>
                <a:spcPts val="281"/>
              </a:spcBef>
              <a:buClr>
                <a:schemeClr val="dk1"/>
              </a:buClr>
              <a:buSzPts val="2100"/>
              <a:buNone/>
            </a:pPr>
            <a:endParaRPr lang="fr-FR" sz="2100" dirty="0"/>
          </a:p>
          <a:p>
            <a:pPr lvl="2" indent="-342900">
              <a:spcBef>
                <a:spcPts val="281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</a:pPr>
            <a:r>
              <a:rPr lang="fr-FR" sz="2100" dirty="0"/>
              <a:t>Comment améliorer l’observance d’un traitement ?</a:t>
            </a:r>
          </a:p>
          <a:p>
            <a:pPr lvl="2" indent="-342900">
              <a:spcBef>
                <a:spcPts val="281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</a:pPr>
            <a:endParaRPr lang="fr-FR" sz="2100" dirty="0"/>
          </a:p>
          <a:p>
            <a:pPr lvl="2" indent="-342900">
              <a:spcBef>
                <a:spcPts val="281"/>
              </a:spcBef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</a:pPr>
            <a:endParaRPr lang="fr-FR" dirty="0"/>
          </a:p>
          <a:p>
            <a:pPr marL="128588" indent="0">
              <a:spcBef>
                <a:spcPts val="563"/>
              </a:spcBef>
              <a:buClr>
                <a:schemeClr val="dk1"/>
              </a:buClr>
              <a:buSzPts val="2800"/>
              <a:buNone/>
            </a:pPr>
            <a:endParaRPr lang="fr-FR" dirty="0"/>
          </a:p>
        </p:txBody>
      </p:sp>
      <p:pic>
        <p:nvPicPr>
          <p:cNvPr id="6" name="Image 5" descr="Une image contenant appareil, Instrument de mesure, jauge, thermomètre&#10;&#10;Description générée automatiquement">
            <a:extLst>
              <a:ext uri="{FF2B5EF4-FFF2-40B4-BE49-F238E27FC236}">
                <a16:creationId xmlns:a16="http://schemas.microsoft.com/office/drawing/2014/main" id="{6C74D5AD-209B-F564-4C07-D04B17AB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4652" y="1728316"/>
            <a:ext cx="3332464" cy="25453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911" y="5628558"/>
            <a:ext cx="7778750" cy="1047983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 : </a:t>
            </a:r>
            <a:r>
              <a:rPr lang="fr-FR" sz="1200" dirty="0">
                <a:latin typeface="Lucida Sans" panose="020B0602030504020204" pitchFamily="34" charset="0"/>
              </a:rPr>
              <a:t>accès rapide dans l’ordre « chronologique » aux dernières recommandations (française et internationales) sur une pathologie donnée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9"/>
              </a:rPr>
              <a:t>EBM France</a:t>
            </a:r>
            <a:r>
              <a:rPr lang="fr-FR" sz="1200" dirty="0">
                <a:latin typeface="Lucida Sans" panose="020B0602030504020204" pitchFamily="34" charset="0"/>
              </a:rPr>
              <a:t>: site du CMG, travail sérieux</a:t>
            </a: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1ECFC3-E88B-198F-8209-7F0152CC2E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587166" y="584033"/>
            <a:ext cx="2266950" cy="2019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685" y="1087752"/>
            <a:ext cx="3355003" cy="1720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217941" y="-628753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770017" y="-1704622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896359" y="4193841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251380" y="5628558"/>
            <a:ext cx="3111500" cy="1485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784921" y="1474243"/>
            <a:ext cx="50726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800" dirty="0">
                <a:hlinkClick r:id="rId4"/>
              </a:rPr>
              <a:t> </a:t>
            </a:r>
            <a:r>
              <a:rPr lang="fr-FR" sz="18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800" dirty="0">
                <a:latin typeface="Lucida Sans" panose="020B0602030504020204" pitchFamily="34" charset="0"/>
              </a:rPr>
              <a:t>moteur de recherche spécialisé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F4C5BA-43AD-09A3-7BCA-896C87E831E9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D9C52-7F00-905B-6EDF-4DA4E9EDAB23}"/>
              </a:ext>
            </a:extLst>
          </p:cNvPr>
          <p:cNvSpPr/>
          <p:nvPr/>
        </p:nvSpPr>
        <p:spPr>
          <a:xfrm>
            <a:off x="725276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 </a:t>
            </a:r>
          </a:p>
        </p:txBody>
      </p:sp>
    </p:spTree>
    <p:extLst>
      <p:ext uri="{BB962C8B-B14F-4D97-AF65-F5344CB8AC3E}">
        <p14:creationId xmlns:p14="http://schemas.microsoft.com/office/powerpoint/2010/main" val="18986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9"/>
              </a:rPr>
              <a:t>EBM France</a:t>
            </a:r>
            <a:r>
              <a:rPr lang="fr-FR" sz="1200" dirty="0">
                <a:latin typeface="Lucida Sans" panose="020B0602030504020204" pitchFamily="34" charset="0"/>
              </a:rPr>
              <a:t>: site du CMG, travail sérieux</a:t>
            </a:r>
            <a:endParaRPr lang="fr-FR" sz="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99357" y="-1011863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87386" y="3551769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856005" y="5403235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627720" y="1509120"/>
            <a:ext cx="3111500" cy="1485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4279037" y="1474243"/>
            <a:ext cx="457853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800" u="sng" dirty="0" err="1">
                <a:solidFill>
                  <a:srgbClr val="0563C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Recomedical</a:t>
            </a:r>
            <a:r>
              <a:rPr lang="fr-FR" sz="1800" u="sng" dirty="0" err="1">
                <a:solidFill>
                  <a:srgbClr val="0563C1"/>
                </a:solidFill>
                <a:latin typeface="Lucida Sans" panose="020B0602030504020204" pitchFamily="34" charset="0"/>
              </a:rPr>
              <a:t>.fr</a:t>
            </a:r>
            <a:r>
              <a:rPr lang="fr-FR" sz="1800" dirty="0">
                <a:solidFill>
                  <a:srgbClr val="0563C1"/>
                </a:solidFill>
                <a:latin typeface="Lucida Sans" panose="020B0602030504020204" pitchFamily="34" charset="0"/>
              </a:rPr>
              <a:t> : </a:t>
            </a:r>
            <a:r>
              <a:rPr lang="fr-FR" sz="1800" dirty="0">
                <a:latin typeface="Lucida Sans" panose="020B0602030504020204" pitchFamily="34" charset="0"/>
              </a:rPr>
              <a:t>accès rapide dans l’ordre « chronologique » aux dernières recommandations (française et internationales) sur une pathologie donnée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0E751-6B29-C366-6C92-AD3F752DFD50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3F2AA-2063-1D32-0E89-7716D9146C5C}"/>
              </a:ext>
            </a:extLst>
          </p:cNvPr>
          <p:cNvSpPr/>
          <p:nvPr/>
        </p:nvSpPr>
        <p:spPr>
          <a:xfrm>
            <a:off x="701960" y="81844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88E8D4-4B75-0F19-D903-53965B82BF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6741" y="1634434"/>
            <a:ext cx="3563243" cy="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Prescrisur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563C1"/>
                </a:solidFill>
                <a:latin typeface="Lucida Sans" panose="020B0602030504020204" pitchFamily="34" charset="0"/>
                <a:hlinkClick r:id="rId6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7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hlinkClick r:id="rId8"/>
              </a:rPr>
              <a:t>Prescrire</a:t>
            </a:r>
            <a:r>
              <a:rPr lang="fr-FR" sz="1400" dirty="0"/>
              <a:t>: </a:t>
            </a:r>
            <a:r>
              <a:rPr lang="fr-FR" sz="1200" dirty="0"/>
              <a:t>revue indépendante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301296" y="1743407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89325" y="3114296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015667" y="4348268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512" y="1269370"/>
            <a:ext cx="3111500" cy="1485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352801" y="1474243"/>
            <a:ext cx="550476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800" dirty="0">
                <a:latin typeface="Lucida Sans" panose="020B0602030504020204" pitchFamily="34" charset="0"/>
                <a:hlinkClick r:id="rId14"/>
              </a:rPr>
              <a:t>EBM France</a:t>
            </a:r>
            <a:r>
              <a:rPr lang="fr-FR" sz="1800" dirty="0">
                <a:latin typeface="Lucida Sans" panose="020B0602030504020204" pitchFamily="34" charset="0"/>
              </a:rPr>
              <a:t>: site du CMG, travail sérieux, avec des guides de pratique clinique dont le niveau de preuve des recommandations utilisées figure clairement</a:t>
            </a:r>
            <a:endParaRPr lang="fr-FR" sz="1100" dirty="0">
              <a:latin typeface="Lucida Sans" panose="020B0602030504020204" pitchFamily="34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0FC71-709B-697A-277A-51957C2DF8DF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4EA70-2718-7B1E-E8FC-B21CFC550829}"/>
              </a:ext>
            </a:extLst>
          </p:cNvPr>
          <p:cNvSpPr/>
          <p:nvPr/>
        </p:nvSpPr>
        <p:spPr>
          <a:xfrm>
            <a:off x="701960" y="93327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6BD45E-B9E0-72DB-3348-6A455FE8A3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263" y="4268080"/>
            <a:ext cx="1325497" cy="3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6"/>
              </a:rPr>
              <a:t>Médicalement Geek</a:t>
            </a:r>
            <a:r>
              <a:rPr lang="fr-FR" sz="1200" dirty="0">
                <a:latin typeface="Lucida Sans" panose="020B0602030504020204" pitchFamily="34" charset="0"/>
              </a:rPr>
              <a:t>: </a:t>
            </a:r>
            <a:r>
              <a:rPr lang="fr-FR" sz="1200" dirty="0"/>
              <a:t>site de veille bibliographique mis à jour chaque semaine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81" y="1289381"/>
            <a:ext cx="3044622" cy="10118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936" y="2859641"/>
            <a:ext cx="2632651" cy="8749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21135" y="2063892"/>
            <a:ext cx="4252684" cy="1126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7621" y="3790217"/>
            <a:ext cx="2043914" cy="9760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352801" y="1474243"/>
            <a:ext cx="550476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800" dirty="0">
                <a:solidFill>
                  <a:srgbClr val="0563C1"/>
                </a:solidFill>
                <a:latin typeface="Lucida Sans" panose="020B0602030504020204" pitchFamily="34" charset="0"/>
                <a:hlinkClick r:id="rId12"/>
              </a:rPr>
              <a:t>Prescrisur</a:t>
            </a:r>
            <a:r>
              <a:rPr lang="fr-FR" sz="18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800" dirty="0">
                <a:latin typeface="Lucida Sans" panose="020B0602030504020204" pitchFamily="34" charset="0"/>
              </a:rPr>
              <a:t>synthèse des thérapeutiques disponibles par médicament (indépendant +++ à favoriser par rapport au Vidal qui est une source « commerciale »)</a:t>
            </a:r>
          </a:p>
          <a:p>
            <a:pPr lvl="1"/>
            <a:r>
              <a:rPr lang="fr-FR" sz="1800" dirty="0">
                <a:latin typeface="Lucida Sans" panose="020B0602030504020204" pitchFamily="34" charset="77"/>
                <a:hlinkClick r:id="rId13"/>
              </a:rPr>
              <a:t>Base de données publiques des médicaments </a:t>
            </a:r>
            <a:r>
              <a:rPr lang="fr-FR" sz="1800" dirty="0">
                <a:latin typeface="Lucida Sans" panose="020B0602030504020204" pitchFamily="34" charset="77"/>
              </a:rPr>
              <a:t>: permet de retrouver les RCP et notices de tous les médicaments</a:t>
            </a:r>
            <a:endParaRPr lang="fr-FR" sz="1800" dirty="0">
              <a:latin typeface="Lucida Sans" panose="020B0602030504020204" pitchFamily="34" charset="0"/>
            </a:endParaRPr>
          </a:p>
          <a:p>
            <a:pPr lvl="1"/>
            <a:r>
              <a:rPr lang="fr-FR" sz="1800" dirty="0">
                <a:latin typeface="Lucida Sans" panose="020B0602030504020204" pitchFamily="34" charset="77"/>
                <a:hlinkClick r:id="rId14"/>
              </a:rPr>
              <a:t>Prescrire</a:t>
            </a:r>
            <a:r>
              <a:rPr lang="fr-FR" sz="1800" dirty="0">
                <a:latin typeface="Lucida Sans" panose="020B0602030504020204" pitchFamily="34" charset="77"/>
              </a:rPr>
              <a:t>: revue indépendante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C542E-EE5E-0544-8D44-8ECE7CE0606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D340B-A44C-0F36-2F1C-30EA42866D78}"/>
              </a:ext>
            </a:extLst>
          </p:cNvPr>
          <p:cNvSpPr/>
          <p:nvPr/>
        </p:nvSpPr>
        <p:spPr>
          <a:xfrm>
            <a:off x="701960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1C490C-4F78-BFC9-0FE4-4D32713808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3263" y="4268080"/>
            <a:ext cx="1325497" cy="370950"/>
          </a:xfrm>
          <a:prstGeom prst="rect">
            <a:avLst/>
          </a:prstGeom>
        </p:spPr>
      </p:pic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40597D0-18A0-780C-B394-658A29058A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580" y="2351208"/>
            <a:ext cx="3044622" cy="4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7FA3E4-1CD1-49CB-9852-BCA1D7179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Faire une recherche rapide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0C2EC-788E-49AE-BA36-4B4803AF9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0262" y="5966338"/>
            <a:ext cx="7778750" cy="22962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Quelques sites utiles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latin typeface="Lucida Sans" panose="020B0602030504020204" pitchFamily="34" charset="0"/>
                <a:hlinkClick r:id="rId4"/>
              </a:rPr>
              <a:t>Doocteur</a:t>
            </a:r>
            <a:r>
              <a:rPr lang="fr-FR" sz="1200" dirty="0">
                <a:hlinkClick r:id="rId4"/>
              </a:rPr>
              <a:t> 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latin typeface="Lucida Sans" panose="020B0602030504020204" pitchFamily="34" charset="0"/>
              </a:rPr>
              <a:t>moteur de recherche spécialisé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  <a:hlinkClick r:id="rId5"/>
              </a:rPr>
              <a:t>Kitmedical</a:t>
            </a:r>
            <a:r>
              <a:rPr lang="fr-FR" sz="1200" dirty="0">
                <a:solidFill>
                  <a:srgbClr val="0563C1"/>
                </a:solidFill>
                <a:latin typeface="Lucida Sans" panose="020B0602030504020204" pitchFamily="34" charset="0"/>
              </a:rPr>
              <a:t>: </a:t>
            </a:r>
            <a:r>
              <a:rPr lang="fr-FR" sz="1200" dirty="0">
                <a:solidFill>
                  <a:schemeClr val="tx2"/>
                </a:solidFill>
                <a:latin typeface="Lucida Sans" panose="020B0602030504020204" pitchFamily="34" charset="0"/>
              </a:rPr>
              <a:t>site d’aide à la consultation très fourni en applications diverses +++ Ne remplace pas un apprentissage rigoureux, indépendant et une recherche approfondie dans la littérature, mais utilité indiscutable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93DB6-F90B-4A93-8727-476BD20110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l"/>
            <a:fld id="{00000000-1234-1234-1234-123412341234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50FC92-7171-0BB0-3899-6669F89ED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81" y="3989242"/>
            <a:ext cx="2043914" cy="10479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6DF694-23AC-C67A-B33E-2FEC12098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397" y="3622716"/>
            <a:ext cx="2043914" cy="6792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7CB53D-A4A8-3AD3-C1E0-10EB199C7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9564" y="4218727"/>
            <a:ext cx="1647580" cy="5475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621E52-47AB-880B-A7A1-7F2533292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32" y="1332631"/>
            <a:ext cx="3657599" cy="9686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BEBFB5C-B7D6-A9E7-6148-7419CB5BA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7621" y="3790217"/>
            <a:ext cx="2043914" cy="9760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304F3-6E68-1BCC-73A9-341C394EBD3A}"/>
              </a:ext>
            </a:extLst>
          </p:cNvPr>
          <p:cNvSpPr txBox="1"/>
          <p:nvPr/>
        </p:nvSpPr>
        <p:spPr>
          <a:xfrm>
            <a:off x="3657599" y="1474243"/>
            <a:ext cx="51999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800" dirty="0">
                <a:latin typeface="Lucida Sans" panose="020B0602030504020204" pitchFamily="34" charset="0"/>
                <a:hlinkClick r:id="rId11"/>
              </a:rPr>
              <a:t>Médicalement Geek</a:t>
            </a:r>
            <a:r>
              <a:rPr lang="fr-FR" sz="1800" dirty="0">
                <a:latin typeface="Lucida Sans" panose="020B0602030504020204" pitchFamily="34" charset="0"/>
              </a:rPr>
              <a:t>: </a:t>
            </a:r>
            <a:r>
              <a:rPr lang="fr-FR" sz="1800" dirty="0"/>
              <a:t>site de veille bibliographique mis à jour chaque semaine, inscription gratuite à la newsletter hebdomadaire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E8FC86-46DC-FC57-4D90-60BBB2010E86}"/>
              </a:ext>
            </a:extLst>
          </p:cNvPr>
          <p:cNvSpPr/>
          <p:nvPr/>
        </p:nvSpPr>
        <p:spPr>
          <a:xfrm>
            <a:off x="982133" y="90311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82E85-0445-AA33-87AA-33C71BCB2CC0}"/>
              </a:ext>
            </a:extLst>
          </p:cNvPr>
          <p:cNvSpPr/>
          <p:nvPr/>
        </p:nvSpPr>
        <p:spPr>
          <a:xfrm>
            <a:off x="701960" y="81844"/>
            <a:ext cx="1365956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  <a:latin typeface="Lucida Sans" panose="020B0602030504020204" pitchFamily="34" charset="77"/>
              </a:rPr>
              <a:t>UNIVERSITÉ PARIS CITÉ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68E142-5E26-A5C2-9AAB-F04D1D27A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263" y="4268080"/>
            <a:ext cx="1325497" cy="3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iversitePari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eParis" id="{EF8FBC7E-9708-2544-A264-9C1C8D91FF35}" vid="{FD1299AF-D57F-8546-B8B7-5BFB6A7B1C7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UniversiteParis</Template>
  <TotalTime>665</TotalTime>
  <Words>1407</Words>
  <Application>Microsoft Macintosh PowerPoint</Application>
  <PresentationFormat>Affichage à l'écran (16:9)</PresentationFormat>
  <Paragraphs>213</Paragraphs>
  <Slides>25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AppleSymbols</vt:lpstr>
      <vt:lpstr>Arial</vt:lpstr>
      <vt:lpstr>Calibri</vt:lpstr>
      <vt:lpstr>Lucida Sans</vt:lpstr>
      <vt:lpstr>Lucida Sans Normal</vt:lpstr>
      <vt:lpstr>Symbol</vt:lpstr>
      <vt:lpstr>Wingdings</vt:lpstr>
      <vt:lpstr>UniversiteParis</vt:lpstr>
      <vt:lpstr>Recherche documentaire</vt:lpstr>
      <vt:lpstr>Lien d’intérêt</vt:lpstr>
      <vt:lpstr>Présentation PowerPoint</vt:lpstr>
      <vt:lpstr>Atelier pratique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Home - MeSH - NCBI (nih.gov)  </vt:lpstr>
      <vt:lpstr>CISMEF - HETOP</vt:lpstr>
      <vt:lpstr>Présentation PowerPoint</vt:lpstr>
      <vt:lpstr>Présentation PowerPoint</vt:lpstr>
      <vt:lpstr>Présentation PowerPoint</vt:lpstr>
      <vt:lpstr>Atelier pratique</vt:lpstr>
      <vt:lpstr>Citer ses sources</vt:lpstr>
      <vt:lpstr>Présentation PowerPoint</vt:lpstr>
      <vt:lpstr>Garder un œil critique</vt:lpstr>
      <vt:lpstr>Votre rôle durant l’internat et tout au long de votre carrière</vt:lpstr>
      <vt:lpstr>Comment chercher?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Valeriane BONIFAY</cp:lastModifiedBy>
  <cp:revision>17</cp:revision>
  <dcterms:created xsi:type="dcterms:W3CDTF">2019-12-17T08:05:31Z</dcterms:created>
  <dcterms:modified xsi:type="dcterms:W3CDTF">2023-11-07T15:48:17Z</dcterms:modified>
</cp:coreProperties>
</file>